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aleway"/>
      <p:regular r:id="rId35"/>
      <p:bold r:id="rId36"/>
      <p:italic r:id="rId37"/>
      <p:boldItalic r:id="rId38"/>
    </p:embeddedFont>
    <p:embeddedFont>
      <p:font typeface="La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5250">
          <p15:clr>
            <a:srgbClr val="A4A3A4"/>
          </p15:clr>
        </p15:guide>
        <p15:guide id="3" pos="2976">
          <p15:clr>
            <a:srgbClr val="9AA0A6"/>
          </p15:clr>
        </p15:guide>
        <p15:guide id="4"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5250"/>
        <p:guide pos="2976"/>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italic.fntdata"/><Relationship Id="rId14" Type="http://schemas.openxmlformats.org/officeDocument/2006/relationships/slide" Target="slides/slide9.xml"/><Relationship Id="rId36" Type="http://schemas.openxmlformats.org/officeDocument/2006/relationships/font" Target="fonts/Raleway-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Raleway-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9e17656b08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9e17656b08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9e17656b08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9e17656b08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8ab98f911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8ab98f911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f88252dc4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f88252dc4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8ab98f911a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8ab98f911a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8ab98f911a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8ab98f911a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8ba639e4c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8ba639e4c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8ab98f911a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8ab98f911a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8ba639e4c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8ba639e4c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8ba639e4c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8ba639e4c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8ab98f911a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8ab98f911a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8ba97980f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8ba97980f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8ab98f911a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8ab98f911a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8ba97980fd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8ba97980fd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8ab98f911a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8ab98f911a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8ba97980fd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8ba97980fd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82040f3f9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82040f3f9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8221223ef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221223ef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a0314340fb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a0314340fb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e17656b08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9e17656b08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9e17656b0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9e17656b0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1.png"/><Relationship Id="rId3"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1" name="Google Shape;11;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
        <p:nvSpPr>
          <p:cNvPr id="13" name="Google Shape;13;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600">
                <a:solidFill>
                  <a:srgbClr val="FFFFFF"/>
                </a:solidFill>
                <a:latin typeface="Raleway"/>
                <a:ea typeface="Raleway"/>
                <a:cs typeface="Raleway"/>
                <a:sym typeface="Raleway"/>
              </a:rPr>
              <a:t>팔색조</a:t>
            </a:r>
            <a:endParaRPr b="1" sz="600">
              <a:solidFill>
                <a:srgbClr val="FFFFFF"/>
              </a:solidFill>
              <a:latin typeface="Raleway"/>
              <a:ea typeface="Raleway"/>
              <a:cs typeface="Raleway"/>
              <a:sym typeface="Raleway"/>
            </a:endParaRPr>
          </a:p>
        </p:txBody>
      </p:sp>
      <p:sp>
        <p:nvSpPr>
          <p:cNvPr id="14" name="Google Shape;14;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600">
                <a:solidFill>
                  <a:srgbClr val="FFFFFF"/>
                </a:solidFill>
                <a:latin typeface="Raleway"/>
                <a:ea typeface="Raleway"/>
                <a:cs typeface="Raleway"/>
                <a:sym typeface="Raleway"/>
              </a:rPr>
              <a:t>Recordary</a:t>
            </a:r>
            <a:endParaRPr sz="600">
              <a:solidFill>
                <a:srgbClr val="FFFFFF"/>
              </a:solidFill>
              <a:latin typeface="Raleway"/>
              <a:ea typeface="Raleway"/>
              <a:cs typeface="Raleway"/>
              <a:sym typeface="Raleway"/>
            </a:endParaRPr>
          </a:p>
        </p:txBody>
      </p:sp>
      <p:sp>
        <p:nvSpPr>
          <p:cNvPr id="15" name="Google Shape;15;p2"/>
          <p:cNvSpPr txBox="1"/>
          <p:nvPr/>
        </p:nvSpPr>
        <p:spPr>
          <a:xfrm>
            <a:off x="8029672" y="78500"/>
            <a:ext cx="8901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ko" sz="600">
                <a:solidFill>
                  <a:srgbClr val="FFFFFF"/>
                </a:solidFill>
                <a:latin typeface="Raleway"/>
                <a:ea typeface="Raleway"/>
                <a:cs typeface="Raleway"/>
                <a:sym typeface="Raleway"/>
              </a:rPr>
              <a:t>졸업작품</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97" name="Shape 97"/>
        <p:cNvGrpSpPr/>
        <p:nvPr/>
      </p:nvGrpSpPr>
      <p:grpSpPr>
        <a:xfrm>
          <a:off x="0" y="0"/>
          <a:ext cx="0" cy="0"/>
          <a:chOff x="0" y="0"/>
          <a:chExt cx="0" cy="0"/>
        </a:xfrm>
      </p:grpSpPr>
      <p:grpSp>
        <p:nvGrpSpPr>
          <p:cNvPr id="98" name="Google Shape;98;p11"/>
          <p:cNvGrpSpPr/>
          <p:nvPr/>
        </p:nvGrpSpPr>
        <p:grpSpPr>
          <a:xfrm>
            <a:off x="830392" y="4169130"/>
            <a:ext cx="745763" cy="45826"/>
            <a:chOff x="4580561" y="2589004"/>
            <a:chExt cx="1064464" cy="25200"/>
          </a:xfrm>
        </p:grpSpPr>
        <p:sp>
          <p:nvSpPr>
            <p:cNvPr id="99" name="Google Shape;99;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02" name="Google Shape;102;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
        <p:nvSpPr>
          <p:cNvPr id="103" name="Google Shape;103;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1"/>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600">
                <a:solidFill>
                  <a:srgbClr val="FFFFFF"/>
                </a:solidFill>
                <a:latin typeface="Raleway"/>
                <a:ea typeface="Raleway"/>
                <a:cs typeface="Raleway"/>
                <a:sym typeface="Raleway"/>
              </a:rPr>
              <a:t>팔색조</a:t>
            </a:r>
            <a:endParaRPr b="1" sz="600">
              <a:solidFill>
                <a:srgbClr val="FFFFFF"/>
              </a:solidFill>
              <a:latin typeface="Raleway"/>
              <a:ea typeface="Raleway"/>
              <a:cs typeface="Raleway"/>
              <a:sym typeface="Raleway"/>
            </a:endParaRPr>
          </a:p>
        </p:txBody>
      </p:sp>
      <p:sp>
        <p:nvSpPr>
          <p:cNvPr id="105" name="Google Shape;105;p11"/>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600">
                <a:solidFill>
                  <a:srgbClr val="FFFFFF"/>
                </a:solidFill>
                <a:latin typeface="Raleway"/>
                <a:ea typeface="Raleway"/>
                <a:cs typeface="Raleway"/>
                <a:sym typeface="Raleway"/>
              </a:rPr>
              <a:t>Recordary</a:t>
            </a:r>
            <a:endParaRPr sz="600">
              <a:solidFill>
                <a:srgbClr val="FFFFFF"/>
              </a:solidFill>
              <a:latin typeface="Raleway"/>
              <a:ea typeface="Raleway"/>
              <a:cs typeface="Raleway"/>
              <a:sym typeface="Raleway"/>
            </a:endParaRPr>
          </a:p>
        </p:txBody>
      </p:sp>
      <p:sp>
        <p:nvSpPr>
          <p:cNvPr id="106" name="Google Shape;106;p11"/>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ko" sz="600">
                <a:solidFill>
                  <a:srgbClr val="FFFFFF"/>
                </a:solidFill>
                <a:latin typeface="Raleway"/>
                <a:ea typeface="Raleway"/>
                <a:cs typeface="Raleway"/>
                <a:sym typeface="Raleway"/>
              </a:rPr>
              <a:t>졸업작품</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7" name="Shape 107"/>
        <p:cNvGrpSpPr/>
        <p:nvPr/>
      </p:nvGrpSpPr>
      <p:grpSpPr>
        <a:xfrm>
          <a:off x="0" y="0"/>
          <a:ext cx="0" cy="0"/>
          <a:chOff x="0" y="0"/>
          <a:chExt cx="0" cy="0"/>
        </a:xfrm>
      </p:grpSpPr>
      <p:sp>
        <p:nvSpPr>
          <p:cNvPr id="108" name="Google Shape;108;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10" name="Google Shape;110;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11" name="Google Shape;111;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
        <p:nvSpPr>
          <p:cNvPr id="113" name="Google Shape;113;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 name="Google Shape;114;p12"/>
          <p:cNvGrpSpPr/>
          <p:nvPr/>
        </p:nvGrpSpPr>
        <p:grpSpPr>
          <a:xfrm>
            <a:off x="830392" y="1191256"/>
            <a:ext cx="745763" cy="45826"/>
            <a:chOff x="4580561" y="2589004"/>
            <a:chExt cx="1064464" cy="25200"/>
          </a:xfrm>
        </p:grpSpPr>
        <p:sp>
          <p:nvSpPr>
            <p:cNvPr id="115" name="Google Shape;115;p12"/>
            <p:cNvSpPr/>
            <p:nvPr/>
          </p:nvSpPr>
          <p:spPr>
            <a:xfrm rot="-5400000">
              <a:off x="5366325" y="2335504"/>
              <a:ext cx="25200" cy="532200"/>
            </a:xfrm>
            <a:prstGeom prst="rect">
              <a:avLst/>
            </a:prstGeom>
            <a:solidFill>
              <a:srgbClr val="E16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2"/>
            <p:cNvSpPr/>
            <p:nvPr/>
          </p:nvSpPr>
          <p:spPr>
            <a:xfrm rot="-5400000">
              <a:off x="4836311" y="2333254"/>
              <a:ext cx="25200" cy="536700"/>
            </a:xfrm>
            <a:prstGeom prst="rect">
              <a:avLst/>
            </a:prstGeom>
            <a:solidFill>
              <a:srgbClr val="4073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7" name="Shape 117"/>
        <p:cNvGrpSpPr/>
        <p:nvPr/>
      </p:nvGrpSpPr>
      <p:grpSpPr>
        <a:xfrm>
          <a:off x="0" y="0"/>
          <a:ext cx="0" cy="0"/>
          <a:chOff x="0" y="0"/>
          <a:chExt cx="0" cy="0"/>
        </a:xfrm>
      </p:grpSpPr>
      <p:sp>
        <p:nvSpPr>
          <p:cNvPr id="118" name="Google Shape;118;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19" name="Google Shape;119;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
        <p:nvSpPr>
          <p:cNvPr id="120" name="Google Shape;120;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600">
                <a:latin typeface="Raleway"/>
                <a:ea typeface="Raleway"/>
                <a:cs typeface="Raleway"/>
                <a:sym typeface="Raleway"/>
              </a:rPr>
              <a:t>팔색조</a:t>
            </a:r>
            <a:endParaRPr b="1" sz="600">
              <a:latin typeface="Raleway"/>
              <a:ea typeface="Raleway"/>
              <a:cs typeface="Raleway"/>
              <a:sym typeface="Raleway"/>
            </a:endParaRPr>
          </a:p>
        </p:txBody>
      </p:sp>
      <p:sp>
        <p:nvSpPr>
          <p:cNvPr id="122" name="Google Shape;122;p13"/>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600">
                <a:latin typeface="Raleway"/>
                <a:ea typeface="Raleway"/>
                <a:cs typeface="Raleway"/>
                <a:sym typeface="Raleway"/>
              </a:rPr>
              <a:t>Recordary</a:t>
            </a:r>
            <a:endParaRPr sz="600">
              <a:latin typeface="Raleway"/>
              <a:ea typeface="Raleway"/>
              <a:cs typeface="Raleway"/>
              <a:sym typeface="Raleway"/>
            </a:endParaRPr>
          </a:p>
        </p:txBody>
      </p:sp>
      <p:sp>
        <p:nvSpPr>
          <p:cNvPr id="123" name="Google Shape;123;p13"/>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ko" sz="600">
                <a:latin typeface="Raleway"/>
                <a:ea typeface="Raleway"/>
                <a:cs typeface="Raleway"/>
                <a:sym typeface="Raleway"/>
              </a:rPr>
              <a:t>졸업작품</a:t>
            </a:r>
            <a:endParaRPr b="1" sz="600">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4" name="Shape 124"/>
        <p:cNvGrpSpPr/>
        <p:nvPr/>
      </p:nvGrpSpPr>
      <p:grpSpPr>
        <a:xfrm>
          <a:off x="0" y="0"/>
          <a:ext cx="0" cy="0"/>
          <a:chOff x="0" y="0"/>
          <a:chExt cx="0" cy="0"/>
        </a:xfrm>
      </p:grpSpPr>
      <p:grpSp>
        <p:nvGrpSpPr>
          <p:cNvPr id="125" name="Google Shape;125;p14"/>
          <p:cNvGrpSpPr/>
          <p:nvPr/>
        </p:nvGrpSpPr>
        <p:grpSpPr>
          <a:xfrm>
            <a:off x="830392" y="4169130"/>
            <a:ext cx="745763" cy="45826"/>
            <a:chOff x="4580561" y="2589004"/>
            <a:chExt cx="1064464" cy="25200"/>
          </a:xfrm>
        </p:grpSpPr>
        <p:sp>
          <p:nvSpPr>
            <p:cNvPr id="126" name="Google Shape;126;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9" name="Google Shape;129;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30" name="Google Shape;130;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
        <p:nvSpPr>
          <p:cNvPr id="131" name="Google Shape;131;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600">
                <a:solidFill>
                  <a:srgbClr val="FFFFFF"/>
                </a:solidFill>
                <a:latin typeface="Raleway"/>
                <a:ea typeface="Raleway"/>
                <a:cs typeface="Raleway"/>
                <a:sym typeface="Raleway"/>
              </a:rPr>
              <a:t>팔색조</a:t>
            </a:r>
            <a:endParaRPr b="1" sz="600">
              <a:solidFill>
                <a:srgbClr val="FFFFFF"/>
              </a:solidFill>
              <a:latin typeface="Raleway"/>
              <a:ea typeface="Raleway"/>
              <a:cs typeface="Raleway"/>
              <a:sym typeface="Raleway"/>
            </a:endParaRPr>
          </a:p>
        </p:txBody>
      </p:sp>
      <p:sp>
        <p:nvSpPr>
          <p:cNvPr id="133" name="Google Shape;133;p14"/>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600">
                <a:solidFill>
                  <a:srgbClr val="FFFFFF"/>
                </a:solidFill>
                <a:latin typeface="Raleway"/>
                <a:ea typeface="Raleway"/>
                <a:cs typeface="Raleway"/>
                <a:sym typeface="Raleway"/>
              </a:rPr>
              <a:t>Recordary</a:t>
            </a:r>
            <a:endParaRPr sz="600">
              <a:solidFill>
                <a:srgbClr val="FFFFFF"/>
              </a:solidFill>
              <a:latin typeface="Raleway"/>
              <a:ea typeface="Raleway"/>
              <a:cs typeface="Raleway"/>
              <a:sym typeface="Raleway"/>
            </a:endParaRPr>
          </a:p>
        </p:txBody>
      </p:sp>
      <p:sp>
        <p:nvSpPr>
          <p:cNvPr id="134" name="Google Shape;134;p14"/>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ko" sz="600">
                <a:solidFill>
                  <a:srgbClr val="FFFFFF"/>
                </a:solidFill>
                <a:latin typeface="Raleway"/>
                <a:ea typeface="Raleway"/>
                <a:cs typeface="Raleway"/>
                <a:sym typeface="Raleway"/>
              </a:rPr>
              <a:t>졸업작품</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5" name="Shape 135"/>
        <p:cNvGrpSpPr/>
        <p:nvPr/>
      </p:nvGrpSpPr>
      <p:grpSpPr>
        <a:xfrm>
          <a:off x="0" y="0"/>
          <a:ext cx="0" cy="0"/>
          <a:chOff x="0" y="0"/>
          <a:chExt cx="0" cy="0"/>
        </a:xfrm>
      </p:grpSpPr>
      <p:sp>
        <p:nvSpPr>
          <p:cNvPr id="136" name="Google Shape;136;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
        <p:nvSpPr>
          <p:cNvPr id="137" name="Google Shape;137;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600">
                <a:latin typeface="Raleway"/>
                <a:ea typeface="Raleway"/>
                <a:cs typeface="Raleway"/>
                <a:sym typeface="Raleway"/>
              </a:rPr>
              <a:t>팔색조</a:t>
            </a:r>
            <a:endParaRPr b="1" sz="600">
              <a:latin typeface="Raleway"/>
              <a:ea typeface="Raleway"/>
              <a:cs typeface="Raleway"/>
              <a:sym typeface="Raleway"/>
            </a:endParaRPr>
          </a:p>
        </p:txBody>
      </p:sp>
      <p:sp>
        <p:nvSpPr>
          <p:cNvPr id="139" name="Google Shape;139;p15"/>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600">
                <a:latin typeface="Raleway"/>
                <a:ea typeface="Raleway"/>
                <a:cs typeface="Raleway"/>
                <a:sym typeface="Raleway"/>
              </a:rPr>
              <a:t>Recordary</a:t>
            </a:r>
            <a:endParaRPr sz="600">
              <a:latin typeface="Raleway"/>
              <a:ea typeface="Raleway"/>
              <a:cs typeface="Raleway"/>
              <a:sym typeface="Raleway"/>
            </a:endParaRPr>
          </a:p>
        </p:txBody>
      </p:sp>
      <p:sp>
        <p:nvSpPr>
          <p:cNvPr id="140" name="Google Shape;140;p15"/>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ko" sz="600">
                <a:latin typeface="Raleway"/>
                <a:ea typeface="Raleway"/>
                <a:cs typeface="Raleway"/>
                <a:sym typeface="Raleway"/>
              </a:rPr>
              <a:t>졸업작품</a:t>
            </a:r>
            <a:endParaRPr b="1" sz="600">
              <a:latin typeface="Raleway"/>
              <a:ea typeface="Raleway"/>
              <a:cs typeface="Raleway"/>
              <a:sym typeface="Raleway"/>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41" name="Shape 141"/>
        <p:cNvGrpSpPr/>
        <p:nvPr/>
      </p:nvGrpSpPr>
      <p:grpSpPr>
        <a:xfrm>
          <a:off x="0" y="0"/>
          <a:ext cx="0" cy="0"/>
          <a:chOff x="0" y="0"/>
          <a:chExt cx="0" cy="0"/>
        </a:xfrm>
      </p:grpSpPr>
      <p:sp>
        <p:nvSpPr>
          <p:cNvPr id="142" name="Google Shape;142;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43" name="Google Shape;143;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
        <p:nvSpPr>
          <p:cNvPr id="144" name="Google Shape;144;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600">
                <a:solidFill>
                  <a:srgbClr val="FFFFFF"/>
                </a:solidFill>
                <a:latin typeface="Raleway"/>
                <a:ea typeface="Raleway"/>
                <a:cs typeface="Raleway"/>
                <a:sym typeface="Raleway"/>
              </a:rPr>
              <a:t>팔색조</a:t>
            </a:r>
            <a:endParaRPr b="1" sz="600">
              <a:solidFill>
                <a:srgbClr val="FFFFFF"/>
              </a:solidFill>
              <a:latin typeface="Raleway"/>
              <a:ea typeface="Raleway"/>
              <a:cs typeface="Raleway"/>
              <a:sym typeface="Raleway"/>
            </a:endParaRPr>
          </a:p>
        </p:txBody>
      </p:sp>
      <p:sp>
        <p:nvSpPr>
          <p:cNvPr id="145" name="Google Shape;145;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600">
                <a:solidFill>
                  <a:srgbClr val="FFFFFF"/>
                </a:solidFill>
                <a:latin typeface="Raleway"/>
                <a:ea typeface="Raleway"/>
                <a:cs typeface="Raleway"/>
                <a:sym typeface="Raleway"/>
              </a:rPr>
              <a:t>Recordary</a:t>
            </a:r>
            <a:endParaRPr sz="600">
              <a:solidFill>
                <a:srgbClr val="FFFFFF"/>
              </a:solidFill>
              <a:latin typeface="Raleway"/>
              <a:ea typeface="Raleway"/>
              <a:cs typeface="Raleway"/>
              <a:sym typeface="Raleway"/>
            </a:endParaRPr>
          </a:p>
        </p:txBody>
      </p:sp>
      <p:sp>
        <p:nvSpPr>
          <p:cNvPr id="146" name="Google Shape;146;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ko" sz="600">
                <a:solidFill>
                  <a:srgbClr val="FFFFFF"/>
                </a:solidFill>
                <a:latin typeface="Raleway"/>
                <a:ea typeface="Raleway"/>
                <a:cs typeface="Raleway"/>
                <a:sym typeface="Raleway"/>
              </a:rPr>
              <a:t>창의적실용과제</a:t>
            </a:r>
            <a:endParaRPr b="1" sz="600">
              <a:solidFill>
                <a:srgbClr val="FFFFFF"/>
              </a:solidFill>
              <a:latin typeface="Raleway"/>
              <a:ea typeface="Raleway"/>
              <a:cs typeface="Raleway"/>
              <a:sym typeface="Raleway"/>
            </a:endParaRPr>
          </a:p>
        </p:txBody>
      </p:sp>
      <p:sp>
        <p:nvSpPr>
          <p:cNvPr id="147" name="Google Shape;147;p16"/>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600">
                <a:latin typeface="Raleway"/>
                <a:ea typeface="Raleway"/>
                <a:cs typeface="Raleway"/>
                <a:sym typeface="Raleway"/>
              </a:rPr>
              <a:t>팔색조</a:t>
            </a:r>
            <a:endParaRPr b="1" sz="600">
              <a:latin typeface="Raleway"/>
              <a:ea typeface="Raleway"/>
              <a:cs typeface="Raleway"/>
              <a:sym typeface="Raleway"/>
            </a:endParaRPr>
          </a:p>
        </p:txBody>
      </p:sp>
      <p:sp>
        <p:nvSpPr>
          <p:cNvPr id="149" name="Google Shape;149;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600">
                <a:latin typeface="Raleway"/>
                <a:ea typeface="Raleway"/>
                <a:cs typeface="Raleway"/>
                <a:sym typeface="Raleway"/>
              </a:rPr>
              <a:t>Recordary</a:t>
            </a:r>
            <a:endParaRPr sz="600">
              <a:latin typeface="Raleway"/>
              <a:ea typeface="Raleway"/>
              <a:cs typeface="Raleway"/>
              <a:sym typeface="Raleway"/>
            </a:endParaRPr>
          </a:p>
        </p:txBody>
      </p:sp>
      <p:sp>
        <p:nvSpPr>
          <p:cNvPr id="150" name="Google Shape;150;p16"/>
          <p:cNvSpPr txBox="1"/>
          <p:nvPr/>
        </p:nvSpPr>
        <p:spPr>
          <a:xfrm>
            <a:off x="7993322" y="78500"/>
            <a:ext cx="9264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ko" sz="600">
                <a:latin typeface="Raleway"/>
                <a:ea typeface="Raleway"/>
                <a:cs typeface="Raleway"/>
                <a:sym typeface="Raleway"/>
              </a:rPr>
              <a:t>졸업작품</a:t>
            </a:r>
            <a:endParaRPr b="1" sz="600">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51" name="Shape 151"/>
        <p:cNvGrpSpPr/>
        <p:nvPr/>
      </p:nvGrpSpPr>
      <p:grpSpPr>
        <a:xfrm>
          <a:off x="0" y="0"/>
          <a:ext cx="0" cy="0"/>
          <a:chOff x="0" y="0"/>
          <a:chExt cx="0" cy="0"/>
        </a:xfrm>
      </p:grpSpPr>
      <p:sp>
        <p:nvSpPr>
          <p:cNvPr id="152" name="Google Shape;152;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53" name="Google Shape;153;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
        <p:nvSpPr>
          <p:cNvPr id="154" name="Google Shape;154;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600">
                <a:solidFill>
                  <a:srgbClr val="FFFFFF"/>
                </a:solidFill>
                <a:latin typeface="Raleway"/>
                <a:ea typeface="Raleway"/>
                <a:cs typeface="Raleway"/>
                <a:sym typeface="Raleway"/>
              </a:rPr>
              <a:t>팔색조</a:t>
            </a:r>
            <a:endParaRPr b="1" sz="600">
              <a:solidFill>
                <a:srgbClr val="FFFFFF"/>
              </a:solidFill>
              <a:latin typeface="Raleway"/>
              <a:ea typeface="Raleway"/>
              <a:cs typeface="Raleway"/>
              <a:sym typeface="Raleway"/>
            </a:endParaRPr>
          </a:p>
        </p:txBody>
      </p:sp>
      <p:sp>
        <p:nvSpPr>
          <p:cNvPr id="156" name="Google Shape;156;p17"/>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600">
                <a:solidFill>
                  <a:srgbClr val="FFFFFF"/>
                </a:solidFill>
                <a:latin typeface="Raleway"/>
                <a:ea typeface="Raleway"/>
                <a:cs typeface="Raleway"/>
                <a:sym typeface="Raleway"/>
              </a:rPr>
              <a:t>Recordary</a:t>
            </a:r>
            <a:endParaRPr sz="600">
              <a:solidFill>
                <a:srgbClr val="FFFFFF"/>
              </a:solidFill>
              <a:latin typeface="Raleway"/>
              <a:ea typeface="Raleway"/>
              <a:cs typeface="Raleway"/>
              <a:sym typeface="Raleway"/>
            </a:endParaRPr>
          </a:p>
        </p:txBody>
      </p:sp>
      <p:sp>
        <p:nvSpPr>
          <p:cNvPr id="157" name="Google Shape;157;p17"/>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ko" sz="600">
                <a:solidFill>
                  <a:srgbClr val="FFFFFF"/>
                </a:solidFill>
                <a:latin typeface="Raleway"/>
                <a:ea typeface="Raleway"/>
                <a:cs typeface="Raleway"/>
                <a:sym typeface="Raleway"/>
              </a:rPr>
              <a:t>졸업작품</a:t>
            </a:r>
            <a:endParaRPr b="1" sz="600">
              <a:solidFill>
                <a:srgbClr val="FFFFFF"/>
              </a:solidFill>
              <a:latin typeface="Raleway"/>
              <a:ea typeface="Raleway"/>
              <a:cs typeface="Raleway"/>
              <a:sym typeface="Raleway"/>
            </a:endParaRPr>
          </a:p>
        </p:txBody>
      </p:sp>
      <p:grpSp>
        <p:nvGrpSpPr>
          <p:cNvPr id="158" name="Google Shape;158;p17"/>
          <p:cNvGrpSpPr/>
          <p:nvPr/>
        </p:nvGrpSpPr>
        <p:grpSpPr>
          <a:xfrm>
            <a:off x="830392" y="1191256"/>
            <a:ext cx="745763" cy="45826"/>
            <a:chOff x="4580561" y="2589004"/>
            <a:chExt cx="1064464" cy="25200"/>
          </a:xfrm>
        </p:grpSpPr>
        <p:sp>
          <p:nvSpPr>
            <p:cNvPr id="159" name="Google Shape;159;p17"/>
            <p:cNvSpPr/>
            <p:nvPr/>
          </p:nvSpPr>
          <p:spPr>
            <a:xfrm rot="-5400000">
              <a:off x="5366325" y="2335504"/>
              <a:ext cx="25200" cy="532200"/>
            </a:xfrm>
            <a:prstGeom prst="rect">
              <a:avLst/>
            </a:prstGeom>
            <a:solidFill>
              <a:srgbClr val="E16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p:nvPr/>
          </p:nvSpPr>
          <p:spPr>
            <a:xfrm rot="-5400000">
              <a:off x="4836311" y="2333254"/>
              <a:ext cx="25200" cy="536700"/>
            </a:xfrm>
            <a:prstGeom prst="rect">
              <a:avLst/>
            </a:prstGeom>
            <a:solidFill>
              <a:srgbClr val="4073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6" name="Shape 16"/>
        <p:cNvGrpSpPr/>
        <p:nvPr/>
      </p:nvGrpSpPr>
      <p:grpSpPr>
        <a:xfrm>
          <a:off x="0" y="0"/>
          <a:ext cx="0" cy="0"/>
          <a:chOff x="0" y="0"/>
          <a:chExt cx="0" cy="0"/>
        </a:xfrm>
      </p:grpSpPr>
      <p:sp>
        <p:nvSpPr>
          <p:cNvPr id="17" name="Google Shape;1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8" name="Google Shape;1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9" name="Google Shape;1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
        <p:nvSpPr>
          <p:cNvPr id="20" name="Google Shape;20;p3"/>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600">
                <a:solidFill>
                  <a:srgbClr val="FFFFFF"/>
                </a:solidFill>
                <a:latin typeface="Raleway"/>
                <a:ea typeface="Raleway"/>
                <a:cs typeface="Raleway"/>
                <a:sym typeface="Raleway"/>
              </a:rPr>
              <a:t>팔색조</a:t>
            </a:r>
            <a:endParaRPr b="1" sz="600">
              <a:solidFill>
                <a:srgbClr val="FFFFFF"/>
              </a:solidFill>
              <a:latin typeface="Raleway"/>
              <a:ea typeface="Raleway"/>
              <a:cs typeface="Raleway"/>
              <a:sym typeface="Raleway"/>
            </a:endParaRPr>
          </a:p>
        </p:txBody>
      </p:sp>
      <p:sp>
        <p:nvSpPr>
          <p:cNvPr id="21" name="Google Shape;21;p3"/>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600">
                <a:solidFill>
                  <a:srgbClr val="FFFFFF"/>
                </a:solidFill>
                <a:latin typeface="Raleway"/>
                <a:ea typeface="Raleway"/>
                <a:cs typeface="Raleway"/>
                <a:sym typeface="Raleway"/>
              </a:rPr>
              <a:t>Recordary</a:t>
            </a:r>
            <a:endParaRPr sz="600">
              <a:solidFill>
                <a:srgbClr val="FFFFFF"/>
              </a:solidFill>
              <a:latin typeface="Raleway"/>
              <a:ea typeface="Raleway"/>
              <a:cs typeface="Raleway"/>
              <a:sym typeface="Raleway"/>
            </a:endParaRPr>
          </a:p>
        </p:txBody>
      </p:sp>
      <p:sp>
        <p:nvSpPr>
          <p:cNvPr id="22" name="Google Shape;22;p3"/>
          <p:cNvSpPr txBox="1"/>
          <p:nvPr/>
        </p:nvSpPr>
        <p:spPr>
          <a:xfrm>
            <a:off x="8056948" y="78500"/>
            <a:ext cx="8628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ko" sz="600">
                <a:solidFill>
                  <a:srgbClr val="FFFFFF"/>
                </a:solidFill>
                <a:latin typeface="Raleway"/>
                <a:ea typeface="Raleway"/>
                <a:cs typeface="Raleway"/>
                <a:sym typeface="Raleway"/>
              </a:rPr>
              <a:t>졸업작품</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3" name="Shape 23"/>
        <p:cNvGrpSpPr/>
        <p:nvPr/>
      </p:nvGrpSpPr>
      <p:grpSpPr>
        <a:xfrm>
          <a:off x="0" y="0"/>
          <a:ext cx="0" cy="0"/>
          <a:chOff x="0" y="0"/>
          <a:chExt cx="0" cy="0"/>
        </a:xfrm>
      </p:grpSpPr>
      <p:grpSp>
        <p:nvGrpSpPr>
          <p:cNvPr id="24" name="Google Shape;24;p4"/>
          <p:cNvGrpSpPr/>
          <p:nvPr/>
        </p:nvGrpSpPr>
        <p:grpSpPr>
          <a:xfrm>
            <a:off x="830392" y="1191256"/>
            <a:ext cx="745763" cy="45826"/>
            <a:chOff x="4580561" y="2589004"/>
            <a:chExt cx="1064464" cy="25200"/>
          </a:xfrm>
        </p:grpSpPr>
        <p:sp>
          <p:nvSpPr>
            <p:cNvPr id="25" name="Google Shape;2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8" name="Google Shape;2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
        <p:nvSpPr>
          <p:cNvPr id="29" name="Google Shape;29;p4"/>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600">
                <a:solidFill>
                  <a:srgbClr val="FFFFFF"/>
                </a:solidFill>
                <a:latin typeface="Raleway"/>
                <a:ea typeface="Raleway"/>
                <a:cs typeface="Raleway"/>
                <a:sym typeface="Raleway"/>
              </a:rPr>
              <a:t>팔색조</a:t>
            </a:r>
            <a:endParaRPr b="1" sz="600">
              <a:solidFill>
                <a:srgbClr val="FFFFFF"/>
              </a:solidFill>
              <a:latin typeface="Raleway"/>
              <a:ea typeface="Raleway"/>
              <a:cs typeface="Raleway"/>
              <a:sym typeface="Raleway"/>
            </a:endParaRPr>
          </a:p>
        </p:txBody>
      </p:sp>
      <p:sp>
        <p:nvSpPr>
          <p:cNvPr id="30" name="Google Shape;30;p4"/>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600">
                <a:solidFill>
                  <a:srgbClr val="FFFFFF"/>
                </a:solidFill>
                <a:latin typeface="Raleway"/>
                <a:ea typeface="Raleway"/>
                <a:cs typeface="Raleway"/>
                <a:sym typeface="Raleway"/>
              </a:rPr>
              <a:t>Recordary</a:t>
            </a:r>
            <a:endParaRPr sz="600">
              <a:solidFill>
                <a:srgbClr val="FFFFFF"/>
              </a:solidFill>
              <a:latin typeface="Raleway"/>
              <a:ea typeface="Raleway"/>
              <a:cs typeface="Raleway"/>
              <a:sym typeface="Raleway"/>
            </a:endParaRPr>
          </a:p>
        </p:txBody>
      </p:sp>
      <p:sp>
        <p:nvSpPr>
          <p:cNvPr id="31" name="Google Shape;31;p4"/>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ko" sz="600">
                <a:solidFill>
                  <a:srgbClr val="FFFFFF"/>
                </a:solidFill>
                <a:latin typeface="Raleway"/>
                <a:ea typeface="Raleway"/>
                <a:cs typeface="Raleway"/>
                <a:sym typeface="Raleway"/>
              </a:rPr>
              <a:t>졸업작품</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5" name="Google Shape;3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6" name="Google Shape;3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
        <p:nvSpPr>
          <p:cNvPr id="37" name="Google Shape;37;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600">
                <a:latin typeface="Raleway"/>
                <a:ea typeface="Raleway"/>
                <a:cs typeface="Raleway"/>
                <a:sym typeface="Raleway"/>
              </a:rPr>
              <a:t>팔색조</a:t>
            </a:r>
            <a:endParaRPr b="1" sz="600">
              <a:latin typeface="Raleway"/>
              <a:ea typeface="Raleway"/>
              <a:cs typeface="Raleway"/>
              <a:sym typeface="Raleway"/>
            </a:endParaRPr>
          </a:p>
        </p:txBody>
      </p:sp>
      <p:sp>
        <p:nvSpPr>
          <p:cNvPr id="39" name="Google Shape;39;p5"/>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600">
                <a:latin typeface="Raleway"/>
                <a:ea typeface="Raleway"/>
                <a:cs typeface="Raleway"/>
                <a:sym typeface="Raleway"/>
              </a:rPr>
              <a:t>Recordary</a:t>
            </a:r>
            <a:endParaRPr sz="600">
              <a:latin typeface="Raleway"/>
              <a:ea typeface="Raleway"/>
              <a:cs typeface="Raleway"/>
              <a:sym typeface="Raleway"/>
            </a:endParaRPr>
          </a:p>
        </p:txBody>
      </p:sp>
      <p:sp>
        <p:nvSpPr>
          <p:cNvPr id="40" name="Google Shape;40;p5"/>
          <p:cNvSpPr txBox="1"/>
          <p:nvPr/>
        </p:nvSpPr>
        <p:spPr>
          <a:xfrm>
            <a:off x="8174074" y="78500"/>
            <a:ext cx="7458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ko" sz="600">
                <a:latin typeface="Raleway"/>
                <a:ea typeface="Raleway"/>
                <a:cs typeface="Raleway"/>
                <a:sym typeface="Raleway"/>
              </a:rPr>
              <a:t>졸업작품</a:t>
            </a:r>
            <a:endParaRPr b="1" sz="600">
              <a:latin typeface="Raleway"/>
              <a:ea typeface="Raleway"/>
              <a:cs typeface="Raleway"/>
              <a:sym typeface="Raleway"/>
            </a:endParaRPr>
          </a:p>
        </p:txBody>
      </p:sp>
      <p:grpSp>
        <p:nvGrpSpPr>
          <p:cNvPr id="41" name="Google Shape;41;p5"/>
          <p:cNvGrpSpPr/>
          <p:nvPr/>
        </p:nvGrpSpPr>
        <p:grpSpPr>
          <a:xfrm>
            <a:off x="830392" y="1191256"/>
            <a:ext cx="745763" cy="45826"/>
            <a:chOff x="4580561" y="2589004"/>
            <a:chExt cx="1064464" cy="25200"/>
          </a:xfrm>
        </p:grpSpPr>
        <p:sp>
          <p:nvSpPr>
            <p:cNvPr id="42" name="Google Shape;42;p5"/>
            <p:cNvSpPr/>
            <p:nvPr/>
          </p:nvSpPr>
          <p:spPr>
            <a:xfrm rot="-5400000">
              <a:off x="5366325" y="2335504"/>
              <a:ext cx="25200" cy="532200"/>
            </a:xfrm>
            <a:prstGeom prst="rect">
              <a:avLst/>
            </a:prstGeom>
            <a:solidFill>
              <a:srgbClr val="E16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rot="-5400000">
              <a:off x="4836311" y="2333254"/>
              <a:ext cx="25200" cy="536700"/>
            </a:xfrm>
            <a:prstGeom prst="rect">
              <a:avLst/>
            </a:prstGeom>
            <a:solidFill>
              <a:srgbClr val="4073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44" name="Shape 44"/>
        <p:cNvGrpSpPr/>
        <p:nvPr/>
      </p:nvGrpSpPr>
      <p:grpSpPr>
        <a:xfrm>
          <a:off x="0" y="0"/>
          <a:ext cx="0" cy="0"/>
          <a:chOff x="0" y="0"/>
          <a:chExt cx="0" cy="0"/>
        </a:xfrm>
      </p:grpSpPr>
      <p:sp>
        <p:nvSpPr>
          <p:cNvPr id="45" name="Google Shape;45;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
        <p:nvSpPr>
          <p:cNvPr id="47" name="Google Shape;47;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9" name="Google Shape;49;p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600">
                <a:latin typeface="Raleway"/>
                <a:ea typeface="Raleway"/>
                <a:cs typeface="Raleway"/>
                <a:sym typeface="Raleway"/>
              </a:rPr>
              <a:t>팔색조</a:t>
            </a:r>
            <a:endParaRPr b="1" sz="600">
              <a:latin typeface="Raleway"/>
              <a:ea typeface="Raleway"/>
              <a:cs typeface="Raleway"/>
              <a:sym typeface="Raleway"/>
            </a:endParaRPr>
          </a:p>
        </p:txBody>
      </p:sp>
      <p:sp>
        <p:nvSpPr>
          <p:cNvPr id="50" name="Google Shape;50;p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600">
                <a:latin typeface="Raleway"/>
                <a:ea typeface="Raleway"/>
                <a:cs typeface="Raleway"/>
                <a:sym typeface="Raleway"/>
              </a:rPr>
              <a:t>Recordary</a:t>
            </a:r>
            <a:endParaRPr sz="600">
              <a:latin typeface="Raleway"/>
              <a:ea typeface="Raleway"/>
              <a:cs typeface="Raleway"/>
              <a:sym typeface="Raleway"/>
            </a:endParaRPr>
          </a:p>
        </p:txBody>
      </p:sp>
      <p:sp>
        <p:nvSpPr>
          <p:cNvPr id="51" name="Google Shape;51;p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ko" sz="600">
                <a:latin typeface="Raleway"/>
                <a:ea typeface="Raleway"/>
                <a:cs typeface="Raleway"/>
                <a:sym typeface="Raleway"/>
              </a:rPr>
              <a:t>졸업작품</a:t>
            </a:r>
            <a:endParaRPr b="1" sz="600">
              <a:latin typeface="Raleway"/>
              <a:ea typeface="Raleway"/>
              <a:cs typeface="Raleway"/>
              <a:sym typeface="Raleway"/>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52" name="Shape 52"/>
        <p:cNvGrpSpPr/>
        <p:nvPr/>
      </p:nvGrpSpPr>
      <p:grpSpPr>
        <a:xfrm>
          <a:off x="0" y="0"/>
          <a:ext cx="0" cy="0"/>
          <a:chOff x="0" y="0"/>
          <a:chExt cx="0" cy="0"/>
        </a:xfrm>
      </p:grpSpPr>
      <p:pic>
        <p:nvPicPr>
          <p:cNvPr descr="shutterstock_31891705.jpg" id="53" name="Google Shape;53;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54" name="Google Shape;54;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ko"/>
              <a:t>‹#›</a:t>
            </a:fld>
            <a:endParaRPr/>
          </a:p>
        </p:txBody>
      </p:sp>
      <p:sp>
        <p:nvSpPr>
          <p:cNvPr id="56" name="Google Shape;56;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58" name="Google Shape;58;p7"/>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600">
                <a:latin typeface="Raleway"/>
                <a:ea typeface="Raleway"/>
                <a:cs typeface="Raleway"/>
                <a:sym typeface="Raleway"/>
              </a:rPr>
              <a:t>팔색조</a:t>
            </a:r>
            <a:endParaRPr b="1" sz="600">
              <a:latin typeface="Raleway"/>
              <a:ea typeface="Raleway"/>
              <a:cs typeface="Raleway"/>
              <a:sym typeface="Raleway"/>
            </a:endParaRPr>
          </a:p>
        </p:txBody>
      </p:sp>
      <p:sp>
        <p:nvSpPr>
          <p:cNvPr id="59" name="Google Shape;59;p7"/>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600">
                <a:latin typeface="Raleway"/>
                <a:ea typeface="Raleway"/>
                <a:cs typeface="Raleway"/>
                <a:sym typeface="Raleway"/>
              </a:rPr>
              <a:t>Recordary</a:t>
            </a:r>
            <a:endParaRPr sz="600">
              <a:latin typeface="Raleway"/>
              <a:ea typeface="Raleway"/>
              <a:cs typeface="Raleway"/>
              <a:sym typeface="Raleway"/>
            </a:endParaRPr>
          </a:p>
        </p:txBody>
      </p:sp>
      <p:sp>
        <p:nvSpPr>
          <p:cNvPr id="60" name="Google Shape;60;p7"/>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ko" sz="600">
                <a:latin typeface="Raleway"/>
                <a:ea typeface="Raleway"/>
                <a:cs typeface="Raleway"/>
                <a:sym typeface="Raleway"/>
              </a:rPr>
              <a:t>졸업작품</a:t>
            </a:r>
            <a:endParaRPr b="1" sz="600">
              <a:latin typeface="Raleway"/>
              <a:ea typeface="Raleway"/>
              <a:cs typeface="Raleway"/>
              <a:sym typeface="Raleway"/>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1" name="Shape 61"/>
        <p:cNvGrpSpPr/>
        <p:nvPr/>
      </p:nvGrpSpPr>
      <p:grpSpPr>
        <a:xfrm>
          <a:off x="0" y="0"/>
          <a:ext cx="0" cy="0"/>
          <a:chOff x="0" y="0"/>
          <a:chExt cx="0" cy="0"/>
        </a:xfrm>
      </p:grpSpPr>
      <p:sp>
        <p:nvSpPr>
          <p:cNvPr id="62" name="Google Shape;62;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4" name="Google Shape;64;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6" name="Google Shape;66;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
        <p:nvSpPr>
          <p:cNvPr id="67" name="Google Shape;67;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600">
                <a:latin typeface="Raleway"/>
                <a:ea typeface="Raleway"/>
                <a:cs typeface="Raleway"/>
                <a:sym typeface="Raleway"/>
              </a:rPr>
              <a:t>팔색조</a:t>
            </a:r>
            <a:endParaRPr b="1" sz="600">
              <a:latin typeface="Raleway"/>
              <a:ea typeface="Raleway"/>
              <a:cs typeface="Raleway"/>
              <a:sym typeface="Raleway"/>
            </a:endParaRPr>
          </a:p>
        </p:txBody>
      </p:sp>
      <p:sp>
        <p:nvSpPr>
          <p:cNvPr id="69" name="Google Shape;69;p8"/>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600">
                <a:latin typeface="Raleway"/>
                <a:ea typeface="Raleway"/>
                <a:cs typeface="Raleway"/>
                <a:sym typeface="Raleway"/>
              </a:rPr>
              <a:t>Recordary</a:t>
            </a:r>
            <a:endParaRPr sz="600">
              <a:latin typeface="Raleway"/>
              <a:ea typeface="Raleway"/>
              <a:cs typeface="Raleway"/>
              <a:sym typeface="Raleway"/>
            </a:endParaRPr>
          </a:p>
        </p:txBody>
      </p:sp>
      <p:sp>
        <p:nvSpPr>
          <p:cNvPr id="70" name="Google Shape;70;p8"/>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ko" sz="600">
                <a:latin typeface="Raleway"/>
                <a:ea typeface="Raleway"/>
                <a:cs typeface="Raleway"/>
                <a:sym typeface="Raleway"/>
              </a:rPr>
              <a:t>졸업작품</a:t>
            </a:r>
            <a:endParaRPr b="1" sz="600">
              <a:latin typeface="Raleway"/>
              <a:ea typeface="Raleway"/>
              <a:cs typeface="Raleway"/>
              <a:sym typeface="Raleway"/>
            </a:endParaRPr>
          </a:p>
        </p:txBody>
      </p:sp>
      <p:grpSp>
        <p:nvGrpSpPr>
          <p:cNvPr id="71" name="Google Shape;71;p8"/>
          <p:cNvGrpSpPr/>
          <p:nvPr/>
        </p:nvGrpSpPr>
        <p:grpSpPr>
          <a:xfrm>
            <a:off x="830392" y="1191256"/>
            <a:ext cx="745763" cy="45826"/>
            <a:chOff x="4580561" y="2589004"/>
            <a:chExt cx="1064464" cy="25200"/>
          </a:xfrm>
        </p:grpSpPr>
        <p:sp>
          <p:nvSpPr>
            <p:cNvPr id="72" name="Google Shape;72;p8"/>
            <p:cNvSpPr/>
            <p:nvPr/>
          </p:nvSpPr>
          <p:spPr>
            <a:xfrm rot="-5400000">
              <a:off x="5366325" y="2335504"/>
              <a:ext cx="25200" cy="532200"/>
            </a:xfrm>
            <a:prstGeom prst="rect">
              <a:avLst/>
            </a:prstGeom>
            <a:solidFill>
              <a:srgbClr val="E16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4836311" y="2333254"/>
              <a:ext cx="25200" cy="536700"/>
            </a:xfrm>
            <a:prstGeom prst="rect">
              <a:avLst/>
            </a:prstGeom>
            <a:solidFill>
              <a:srgbClr val="4073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7" name="Google Shape;77;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
        <p:nvSpPr>
          <p:cNvPr id="78" name="Google Shape;78;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9"/>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600">
                <a:latin typeface="Raleway"/>
                <a:ea typeface="Raleway"/>
                <a:cs typeface="Raleway"/>
                <a:sym typeface="Raleway"/>
              </a:rPr>
              <a:t>팔색조</a:t>
            </a:r>
            <a:endParaRPr b="1" sz="600">
              <a:latin typeface="Raleway"/>
              <a:ea typeface="Raleway"/>
              <a:cs typeface="Raleway"/>
              <a:sym typeface="Raleway"/>
            </a:endParaRPr>
          </a:p>
        </p:txBody>
      </p:sp>
      <p:sp>
        <p:nvSpPr>
          <p:cNvPr id="80" name="Google Shape;80;p9"/>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600">
                <a:latin typeface="Raleway"/>
                <a:ea typeface="Raleway"/>
                <a:cs typeface="Raleway"/>
                <a:sym typeface="Raleway"/>
              </a:rPr>
              <a:t>Recordary</a:t>
            </a:r>
            <a:endParaRPr sz="600">
              <a:latin typeface="Raleway"/>
              <a:ea typeface="Raleway"/>
              <a:cs typeface="Raleway"/>
              <a:sym typeface="Raleway"/>
            </a:endParaRPr>
          </a:p>
        </p:txBody>
      </p:sp>
      <p:sp>
        <p:nvSpPr>
          <p:cNvPr id="81" name="Google Shape;81;p9"/>
          <p:cNvSpPr txBox="1"/>
          <p:nvPr/>
        </p:nvSpPr>
        <p:spPr>
          <a:xfrm>
            <a:off x="8056423" y="78500"/>
            <a:ext cx="8634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ko" sz="600">
                <a:latin typeface="Raleway"/>
                <a:ea typeface="Raleway"/>
                <a:cs typeface="Raleway"/>
                <a:sym typeface="Raleway"/>
              </a:rPr>
              <a:t>졸업작품</a:t>
            </a:r>
            <a:endParaRPr b="1" sz="600">
              <a:latin typeface="Raleway"/>
              <a:ea typeface="Raleway"/>
              <a:cs typeface="Raleway"/>
              <a:sym typeface="Raleway"/>
            </a:endParaRPr>
          </a:p>
        </p:txBody>
      </p:sp>
      <p:grpSp>
        <p:nvGrpSpPr>
          <p:cNvPr id="82" name="Google Shape;82;p9"/>
          <p:cNvGrpSpPr/>
          <p:nvPr/>
        </p:nvGrpSpPr>
        <p:grpSpPr>
          <a:xfrm>
            <a:off x="830392" y="1191256"/>
            <a:ext cx="745763" cy="45826"/>
            <a:chOff x="4580561" y="2589004"/>
            <a:chExt cx="1064464" cy="25200"/>
          </a:xfrm>
        </p:grpSpPr>
        <p:sp>
          <p:nvSpPr>
            <p:cNvPr id="83" name="Google Shape;83;p9"/>
            <p:cNvSpPr/>
            <p:nvPr/>
          </p:nvSpPr>
          <p:spPr>
            <a:xfrm rot="-5400000">
              <a:off x="5366325" y="2335504"/>
              <a:ext cx="25200" cy="532200"/>
            </a:xfrm>
            <a:prstGeom prst="rect">
              <a:avLst/>
            </a:prstGeom>
            <a:solidFill>
              <a:srgbClr val="E16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9"/>
            <p:cNvSpPr/>
            <p:nvPr/>
          </p:nvSpPr>
          <p:spPr>
            <a:xfrm rot="-5400000">
              <a:off x="4836311" y="2333254"/>
              <a:ext cx="25200" cy="536700"/>
            </a:xfrm>
            <a:prstGeom prst="rect">
              <a:avLst/>
            </a:prstGeom>
            <a:solidFill>
              <a:srgbClr val="4073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5" name="Shape 85"/>
        <p:cNvGrpSpPr/>
        <p:nvPr/>
      </p:nvGrpSpPr>
      <p:grpSpPr>
        <a:xfrm>
          <a:off x="0" y="0"/>
          <a:ext cx="0" cy="0"/>
          <a:chOff x="0" y="0"/>
          <a:chExt cx="0" cy="0"/>
        </a:xfrm>
      </p:grpSpPr>
      <p:sp>
        <p:nvSpPr>
          <p:cNvPr id="86" name="Google Shape;86;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88" name="Google Shape;88;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
        <p:nvSpPr>
          <p:cNvPr id="90" name="Google Shape;90;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 name="Google Shape;91;p10"/>
          <p:cNvGrpSpPr/>
          <p:nvPr/>
        </p:nvGrpSpPr>
        <p:grpSpPr>
          <a:xfrm>
            <a:off x="830392" y="1191256"/>
            <a:ext cx="745763" cy="45826"/>
            <a:chOff x="4580561" y="2589004"/>
            <a:chExt cx="1064464" cy="25200"/>
          </a:xfrm>
        </p:grpSpPr>
        <p:sp>
          <p:nvSpPr>
            <p:cNvPr id="92" name="Google Shape;92;p10"/>
            <p:cNvSpPr/>
            <p:nvPr/>
          </p:nvSpPr>
          <p:spPr>
            <a:xfrm rot="-5400000">
              <a:off x="5366325" y="2335504"/>
              <a:ext cx="25200" cy="532200"/>
            </a:xfrm>
            <a:prstGeom prst="rect">
              <a:avLst/>
            </a:prstGeom>
            <a:solidFill>
              <a:srgbClr val="E16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0"/>
            <p:cNvSpPr/>
            <p:nvPr/>
          </p:nvSpPr>
          <p:spPr>
            <a:xfrm rot="-5400000">
              <a:off x="4836311" y="2333254"/>
              <a:ext cx="25200" cy="536700"/>
            </a:xfrm>
            <a:prstGeom prst="rect">
              <a:avLst/>
            </a:prstGeom>
            <a:solidFill>
              <a:srgbClr val="4073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 name="Google Shape;94;p10"/>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600">
                <a:latin typeface="Raleway"/>
                <a:ea typeface="Raleway"/>
                <a:cs typeface="Raleway"/>
                <a:sym typeface="Raleway"/>
              </a:rPr>
              <a:t>팔색조</a:t>
            </a:r>
            <a:endParaRPr b="1" sz="600">
              <a:latin typeface="Raleway"/>
              <a:ea typeface="Raleway"/>
              <a:cs typeface="Raleway"/>
              <a:sym typeface="Raleway"/>
            </a:endParaRPr>
          </a:p>
        </p:txBody>
      </p:sp>
      <p:sp>
        <p:nvSpPr>
          <p:cNvPr id="95" name="Google Shape;95;p10"/>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600">
                <a:latin typeface="Raleway"/>
                <a:ea typeface="Raleway"/>
                <a:cs typeface="Raleway"/>
                <a:sym typeface="Raleway"/>
              </a:rPr>
              <a:t>Recordary</a:t>
            </a:r>
            <a:endParaRPr sz="600">
              <a:latin typeface="Raleway"/>
              <a:ea typeface="Raleway"/>
              <a:cs typeface="Raleway"/>
              <a:sym typeface="Raleway"/>
            </a:endParaRPr>
          </a:p>
        </p:txBody>
      </p:sp>
      <p:sp>
        <p:nvSpPr>
          <p:cNvPr id="96" name="Google Shape;96;p10"/>
          <p:cNvSpPr txBox="1"/>
          <p:nvPr/>
        </p:nvSpPr>
        <p:spPr>
          <a:xfrm>
            <a:off x="8093298" y="78500"/>
            <a:ext cx="8265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ko" sz="600">
                <a:latin typeface="Raleway"/>
                <a:ea typeface="Raleway"/>
                <a:cs typeface="Raleway"/>
                <a:sym typeface="Raleway"/>
              </a:rPr>
              <a:t>졸업작품</a:t>
            </a:r>
            <a:endParaRPr b="1" sz="600">
              <a:latin typeface="Raleway"/>
              <a:ea typeface="Raleway"/>
              <a:cs typeface="Raleway"/>
              <a:sym typeface="Raleway"/>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33.png"/><Relationship Id="rId13" Type="http://schemas.openxmlformats.org/officeDocument/2006/relationships/image" Target="../media/image31.png"/><Relationship Id="rId12" Type="http://schemas.openxmlformats.org/officeDocument/2006/relationships/image" Target="../media/image41.png"/><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35.png"/><Relationship Id="rId5" Type="http://schemas.openxmlformats.org/officeDocument/2006/relationships/image" Target="../media/image24.png"/><Relationship Id="rId6" Type="http://schemas.openxmlformats.org/officeDocument/2006/relationships/image" Target="../media/image26.png"/><Relationship Id="rId7" Type="http://schemas.openxmlformats.org/officeDocument/2006/relationships/image" Target="../media/image28.png"/><Relationship Id="rId8"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37.png"/><Relationship Id="rId5" Type="http://schemas.openxmlformats.org/officeDocument/2006/relationships/image" Target="../media/image57.png"/><Relationship Id="rId6" Type="http://schemas.openxmlformats.org/officeDocument/2006/relationships/image" Target="../media/image30.png"/><Relationship Id="rId7"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50.png"/><Relationship Id="rId4" Type="http://schemas.openxmlformats.org/officeDocument/2006/relationships/image" Target="../media/image38.png"/><Relationship Id="rId5" Type="http://schemas.openxmlformats.org/officeDocument/2006/relationships/image" Target="../media/image36.png"/><Relationship Id="rId6"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39.png"/><Relationship Id="rId5"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56.png"/><Relationship Id="rId4" Type="http://schemas.openxmlformats.org/officeDocument/2006/relationships/image" Target="../media/image45.png"/><Relationship Id="rId5" Type="http://schemas.openxmlformats.org/officeDocument/2006/relationships/image" Target="../media/image88.png"/><Relationship Id="rId6" Type="http://schemas.openxmlformats.org/officeDocument/2006/relationships/image" Target="../media/image70.png"/><Relationship Id="rId7" Type="http://schemas.openxmlformats.org/officeDocument/2006/relationships/image" Target="../media/image44.png"/><Relationship Id="rId8"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image" Target="../media/image51.png"/><Relationship Id="rId6"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52.png"/><Relationship Id="rId10" Type="http://schemas.openxmlformats.org/officeDocument/2006/relationships/image" Target="../media/image69.png"/><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81.png"/><Relationship Id="rId4" Type="http://schemas.openxmlformats.org/officeDocument/2006/relationships/image" Target="../media/image61.png"/><Relationship Id="rId9" Type="http://schemas.openxmlformats.org/officeDocument/2006/relationships/image" Target="../media/image58.png"/><Relationship Id="rId5" Type="http://schemas.openxmlformats.org/officeDocument/2006/relationships/image" Target="../media/image84.png"/><Relationship Id="rId6" Type="http://schemas.openxmlformats.org/officeDocument/2006/relationships/image" Target="../media/image82.png"/><Relationship Id="rId7" Type="http://schemas.openxmlformats.org/officeDocument/2006/relationships/image" Target="../media/image71.png"/><Relationship Id="rId8" Type="http://schemas.openxmlformats.org/officeDocument/2006/relationships/image" Target="../media/image6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65.png"/><Relationship Id="rId4" Type="http://schemas.openxmlformats.org/officeDocument/2006/relationships/image" Target="../media/image68.png"/><Relationship Id="rId5" Type="http://schemas.openxmlformats.org/officeDocument/2006/relationships/image" Target="../media/image54.png"/><Relationship Id="rId6"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59.png"/><Relationship Id="rId4" Type="http://schemas.openxmlformats.org/officeDocument/2006/relationships/image" Target="../media/image85.png"/><Relationship Id="rId5" Type="http://schemas.openxmlformats.org/officeDocument/2006/relationships/image" Target="../media/image80.png"/><Relationship Id="rId6" Type="http://schemas.openxmlformats.org/officeDocument/2006/relationships/image" Target="../media/image64.png"/><Relationship Id="rId7" Type="http://schemas.openxmlformats.org/officeDocument/2006/relationships/image" Target="../media/image7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66.png"/><Relationship Id="rId4" Type="http://schemas.openxmlformats.org/officeDocument/2006/relationships/image" Target="../media/image60.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83.png"/><Relationship Id="rId4" Type="http://schemas.openxmlformats.org/officeDocument/2006/relationships/image" Target="../media/image89.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72.png"/><Relationship Id="rId8" Type="http://schemas.openxmlformats.org/officeDocument/2006/relationships/image" Target="../media/image7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ec2-15-165-140-48.ap-northeast-2.compute.amazonaws.com:8080/" TargetMode="External"/><Relationship Id="rId4" Type="http://schemas.openxmlformats.org/officeDocument/2006/relationships/image" Target="../media/image78.png"/><Relationship Id="rId5" Type="http://schemas.openxmlformats.org/officeDocument/2006/relationships/image" Target="../media/image7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9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 Id="rId5" Type="http://schemas.openxmlformats.org/officeDocument/2006/relationships/image" Target="../media/image13.png"/><Relationship Id="rId6" Type="http://schemas.openxmlformats.org/officeDocument/2006/relationships/image" Target="../media/image1.png"/><Relationship Id="rId7" Type="http://schemas.openxmlformats.org/officeDocument/2006/relationships/image" Target="../media/image4.png"/><Relationship Id="rId8"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5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C6B57"/>
        </a:solidFill>
      </p:bgPr>
    </p:bg>
    <p:spTree>
      <p:nvGrpSpPr>
        <p:cNvPr id="164" name="Shape 164"/>
        <p:cNvGrpSpPr/>
        <p:nvPr/>
      </p:nvGrpSpPr>
      <p:grpSpPr>
        <a:xfrm>
          <a:off x="0" y="0"/>
          <a:ext cx="0" cy="0"/>
          <a:chOff x="0" y="0"/>
          <a:chExt cx="0" cy="0"/>
        </a:xfrm>
      </p:grpSpPr>
      <p:sp>
        <p:nvSpPr>
          <p:cNvPr id="165" name="Google Shape;165;p18"/>
          <p:cNvSpPr txBox="1"/>
          <p:nvPr>
            <p:ph idx="1" type="subTitle"/>
          </p:nvPr>
        </p:nvSpPr>
        <p:spPr>
          <a:xfrm>
            <a:off x="729625" y="3172900"/>
            <a:ext cx="7688100" cy="14679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ko" sz="1400">
                <a:solidFill>
                  <a:schemeClr val="lt2"/>
                </a:solidFill>
              </a:rPr>
              <a:t>팔색조</a:t>
            </a:r>
            <a:endParaRPr b="1" sz="1400">
              <a:solidFill>
                <a:schemeClr val="lt2"/>
              </a:solidFill>
            </a:endParaRPr>
          </a:p>
          <a:p>
            <a:pPr indent="0" lvl="0" marL="0" rtl="0" algn="r">
              <a:lnSpc>
                <a:spcPct val="115000"/>
              </a:lnSpc>
              <a:spcBef>
                <a:spcPts val="0"/>
              </a:spcBef>
              <a:spcAft>
                <a:spcPts val="0"/>
              </a:spcAft>
              <a:buNone/>
            </a:pPr>
            <a:r>
              <a:t/>
            </a:r>
            <a:endParaRPr b="1" sz="1400">
              <a:solidFill>
                <a:schemeClr val="lt2"/>
              </a:solidFill>
            </a:endParaRPr>
          </a:p>
          <a:p>
            <a:pPr indent="0" lvl="0" marL="0" rtl="0" algn="r">
              <a:lnSpc>
                <a:spcPct val="115000"/>
              </a:lnSpc>
              <a:spcBef>
                <a:spcPts val="0"/>
              </a:spcBef>
              <a:spcAft>
                <a:spcPts val="0"/>
              </a:spcAft>
              <a:buNone/>
            </a:pPr>
            <a:r>
              <a:rPr lang="ko" sz="1200">
                <a:solidFill>
                  <a:schemeClr val="lt2"/>
                </a:solidFill>
              </a:rPr>
              <a:t>1833034 위승빈</a:t>
            </a:r>
            <a:endParaRPr sz="1200">
              <a:solidFill>
                <a:schemeClr val="lt2"/>
              </a:solidFill>
            </a:endParaRPr>
          </a:p>
          <a:p>
            <a:pPr indent="0" lvl="0" marL="0" rtl="0" algn="r">
              <a:lnSpc>
                <a:spcPct val="115000"/>
              </a:lnSpc>
              <a:spcBef>
                <a:spcPts val="0"/>
              </a:spcBef>
              <a:spcAft>
                <a:spcPts val="0"/>
              </a:spcAft>
              <a:buNone/>
            </a:pPr>
            <a:r>
              <a:rPr lang="ko" sz="1200">
                <a:solidFill>
                  <a:schemeClr val="lt2"/>
                </a:solidFill>
              </a:rPr>
              <a:t>1633060 위성호</a:t>
            </a:r>
            <a:endParaRPr sz="1200">
              <a:solidFill>
                <a:schemeClr val="lt2"/>
              </a:solidFill>
            </a:endParaRPr>
          </a:p>
          <a:p>
            <a:pPr indent="0" lvl="0" marL="0" rtl="0" algn="r">
              <a:lnSpc>
                <a:spcPct val="115000"/>
              </a:lnSpc>
              <a:spcBef>
                <a:spcPts val="0"/>
              </a:spcBef>
              <a:spcAft>
                <a:spcPts val="0"/>
              </a:spcAft>
              <a:buNone/>
            </a:pPr>
            <a:r>
              <a:rPr lang="ko" sz="1200">
                <a:solidFill>
                  <a:schemeClr val="lt2"/>
                </a:solidFill>
              </a:rPr>
              <a:t>1833031 최주은</a:t>
            </a:r>
            <a:endParaRPr sz="1200">
              <a:solidFill>
                <a:schemeClr val="lt2"/>
              </a:solidFill>
            </a:endParaRPr>
          </a:p>
          <a:p>
            <a:pPr indent="0" lvl="0" marL="0" rtl="0" algn="r">
              <a:lnSpc>
                <a:spcPct val="115000"/>
              </a:lnSpc>
              <a:spcBef>
                <a:spcPts val="0"/>
              </a:spcBef>
              <a:spcAft>
                <a:spcPts val="0"/>
              </a:spcAft>
              <a:buNone/>
            </a:pPr>
            <a:r>
              <a:rPr lang="ko" sz="1200">
                <a:solidFill>
                  <a:schemeClr val="lt2"/>
                </a:solidFill>
              </a:rPr>
              <a:t>1833053 황수경</a:t>
            </a:r>
            <a:endParaRPr sz="1200">
              <a:solidFill>
                <a:schemeClr val="lt2"/>
              </a:solidFill>
              <a:latin typeface="Arial"/>
              <a:ea typeface="Arial"/>
              <a:cs typeface="Arial"/>
              <a:sym typeface="Arial"/>
            </a:endParaRPr>
          </a:p>
          <a:p>
            <a:pPr indent="0" lvl="0" marL="0" rtl="0" algn="r">
              <a:lnSpc>
                <a:spcPct val="115000"/>
              </a:lnSpc>
              <a:spcBef>
                <a:spcPts val="0"/>
              </a:spcBef>
              <a:spcAft>
                <a:spcPts val="0"/>
              </a:spcAft>
              <a:buNone/>
            </a:pPr>
            <a:r>
              <a:t/>
            </a:r>
            <a:endParaRPr sz="1200">
              <a:solidFill>
                <a:schemeClr val="lt2"/>
              </a:solidFill>
            </a:endParaRPr>
          </a:p>
        </p:txBody>
      </p:sp>
      <p:pic>
        <p:nvPicPr>
          <p:cNvPr id="166" name="Google Shape;166;p18"/>
          <p:cNvPicPr preferRelativeResize="0"/>
          <p:nvPr/>
        </p:nvPicPr>
        <p:blipFill>
          <a:blip r:embed="rId3">
            <a:alphaModFix/>
          </a:blip>
          <a:stretch>
            <a:fillRect/>
          </a:stretch>
        </p:blipFill>
        <p:spPr>
          <a:xfrm>
            <a:off x="1308062" y="1363900"/>
            <a:ext cx="6527876" cy="1933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개발 환경 - 기술 스택</a:t>
            </a:r>
            <a:endParaRPr/>
          </a:p>
        </p:txBody>
      </p:sp>
      <p:pic>
        <p:nvPicPr>
          <p:cNvPr id="284" name="Google Shape;284;p27"/>
          <p:cNvPicPr preferRelativeResize="0"/>
          <p:nvPr/>
        </p:nvPicPr>
        <p:blipFill>
          <a:blip r:embed="rId3">
            <a:alphaModFix/>
          </a:blip>
          <a:stretch>
            <a:fillRect/>
          </a:stretch>
        </p:blipFill>
        <p:spPr>
          <a:xfrm>
            <a:off x="1605125" y="2062086"/>
            <a:ext cx="720000" cy="685565"/>
          </a:xfrm>
          <a:prstGeom prst="rect">
            <a:avLst/>
          </a:prstGeom>
          <a:noFill/>
          <a:ln>
            <a:noFill/>
          </a:ln>
        </p:spPr>
      </p:pic>
      <p:sp>
        <p:nvSpPr>
          <p:cNvPr id="285" name="Google Shape;285;p27"/>
          <p:cNvSpPr txBox="1"/>
          <p:nvPr>
            <p:ph idx="1" type="body"/>
          </p:nvPr>
        </p:nvSpPr>
        <p:spPr>
          <a:xfrm>
            <a:off x="1317600" y="2783034"/>
            <a:ext cx="1295100" cy="367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ko" sz="1400">
                <a:solidFill>
                  <a:srgbClr val="E16347"/>
                </a:solidFill>
              </a:rPr>
              <a:t>Redux</a:t>
            </a:r>
            <a:endParaRPr sz="1400">
              <a:solidFill>
                <a:srgbClr val="E16347"/>
              </a:solidFill>
            </a:endParaRPr>
          </a:p>
        </p:txBody>
      </p:sp>
      <p:pic>
        <p:nvPicPr>
          <p:cNvPr id="286" name="Google Shape;286;p27"/>
          <p:cNvPicPr preferRelativeResize="0"/>
          <p:nvPr/>
        </p:nvPicPr>
        <p:blipFill>
          <a:blip r:embed="rId4">
            <a:alphaModFix/>
          </a:blip>
          <a:stretch>
            <a:fillRect/>
          </a:stretch>
        </p:blipFill>
        <p:spPr>
          <a:xfrm>
            <a:off x="2958650" y="2044869"/>
            <a:ext cx="720000" cy="720000"/>
          </a:xfrm>
          <a:prstGeom prst="rect">
            <a:avLst/>
          </a:prstGeom>
          <a:noFill/>
          <a:ln>
            <a:noFill/>
          </a:ln>
        </p:spPr>
      </p:pic>
      <p:sp>
        <p:nvSpPr>
          <p:cNvPr id="287" name="Google Shape;287;p27"/>
          <p:cNvSpPr txBox="1"/>
          <p:nvPr>
            <p:ph idx="1" type="body"/>
          </p:nvPr>
        </p:nvSpPr>
        <p:spPr>
          <a:xfrm>
            <a:off x="2671100" y="2783034"/>
            <a:ext cx="1295100" cy="367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ko" sz="1400">
                <a:solidFill>
                  <a:srgbClr val="E16347"/>
                </a:solidFill>
              </a:rPr>
              <a:t>Babel</a:t>
            </a:r>
            <a:endParaRPr sz="1400">
              <a:solidFill>
                <a:srgbClr val="E16347"/>
              </a:solidFill>
            </a:endParaRPr>
          </a:p>
        </p:txBody>
      </p:sp>
      <p:pic>
        <p:nvPicPr>
          <p:cNvPr id="288" name="Google Shape;288;p27"/>
          <p:cNvPicPr preferRelativeResize="0"/>
          <p:nvPr/>
        </p:nvPicPr>
        <p:blipFill>
          <a:blip r:embed="rId5">
            <a:alphaModFix/>
          </a:blip>
          <a:stretch>
            <a:fillRect/>
          </a:stretch>
        </p:blipFill>
        <p:spPr>
          <a:xfrm>
            <a:off x="4388350" y="1988031"/>
            <a:ext cx="833676" cy="833676"/>
          </a:xfrm>
          <a:prstGeom prst="rect">
            <a:avLst/>
          </a:prstGeom>
          <a:noFill/>
          <a:ln>
            <a:noFill/>
          </a:ln>
        </p:spPr>
      </p:pic>
      <p:sp>
        <p:nvSpPr>
          <p:cNvPr id="289" name="Google Shape;289;p27"/>
          <p:cNvSpPr txBox="1"/>
          <p:nvPr>
            <p:ph idx="1" type="body"/>
          </p:nvPr>
        </p:nvSpPr>
        <p:spPr>
          <a:xfrm>
            <a:off x="4157638" y="2783034"/>
            <a:ext cx="1295100" cy="367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ko" sz="1400">
                <a:solidFill>
                  <a:srgbClr val="E16347"/>
                </a:solidFill>
              </a:rPr>
              <a:t>webpack</a:t>
            </a:r>
            <a:endParaRPr sz="1400">
              <a:solidFill>
                <a:srgbClr val="E16347"/>
              </a:solidFill>
            </a:endParaRPr>
          </a:p>
        </p:txBody>
      </p:sp>
      <p:pic>
        <p:nvPicPr>
          <p:cNvPr id="290" name="Google Shape;290;p27"/>
          <p:cNvPicPr preferRelativeResize="0"/>
          <p:nvPr/>
        </p:nvPicPr>
        <p:blipFill rotWithShape="1">
          <a:blip r:embed="rId6">
            <a:alphaModFix/>
          </a:blip>
          <a:srcRect b="43975" l="24960" r="24490" t="8457"/>
          <a:stretch/>
        </p:blipFill>
        <p:spPr>
          <a:xfrm flipH="1">
            <a:off x="5931750" y="2176547"/>
            <a:ext cx="720000" cy="456643"/>
          </a:xfrm>
          <a:prstGeom prst="rect">
            <a:avLst/>
          </a:prstGeom>
          <a:noFill/>
          <a:ln>
            <a:noFill/>
          </a:ln>
        </p:spPr>
      </p:pic>
      <p:sp>
        <p:nvSpPr>
          <p:cNvPr id="291" name="Google Shape;291;p27"/>
          <p:cNvSpPr txBox="1"/>
          <p:nvPr>
            <p:ph idx="1" type="body"/>
          </p:nvPr>
        </p:nvSpPr>
        <p:spPr>
          <a:xfrm>
            <a:off x="5644201" y="2783034"/>
            <a:ext cx="1295100" cy="367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ko" sz="1400"/>
              <a:t>Immer</a:t>
            </a:r>
            <a:endParaRPr sz="1400"/>
          </a:p>
        </p:txBody>
      </p:sp>
      <p:pic>
        <p:nvPicPr>
          <p:cNvPr id="292" name="Google Shape;292;p27"/>
          <p:cNvPicPr preferRelativeResize="0"/>
          <p:nvPr/>
        </p:nvPicPr>
        <p:blipFill>
          <a:blip r:embed="rId7">
            <a:alphaModFix/>
          </a:blip>
          <a:stretch>
            <a:fillRect/>
          </a:stretch>
        </p:blipFill>
        <p:spPr>
          <a:xfrm>
            <a:off x="7361466" y="2119154"/>
            <a:ext cx="720000" cy="571429"/>
          </a:xfrm>
          <a:prstGeom prst="rect">
            <a:avLst/>
          </a:prstGeom>
          <a:noFill/>
          <a:ln>
            <a:noFill/>
          </a:ln>
        </p:spPr>
      </p:pic>
      <p:sp>
        <p:nvSpPr>
          <p:cNvPr id="293" name="Google Shape;293;p27"/>
          <p:cNvSpPr txBox="1"/>
          <p:nvPr>
            <p:ph idx="1" type="body"/>
          </p:nvPr>
        </p:nvSpPr>
        <p:spPr>
          <a:xfrm>
            <a:off x="7073901" y="2783034"/>
            <a:ext cx="1295100" cy="367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ko" sz="1400"/>
              <a:t>Material-UI</a:t>
            </a:r>
            <a:endParaRPr sz="1400"/>
          </a:p>
        </p:txBody>
      </p:sp>
      <p:pic>
        <p:nvPicPr>
          <p:cNvPr id="294" name="Google Shape;294;p27"/>
          <p:cNvPicPr preferRelativeResize="0"/>
          <p:nvPr/>
        </p:nvPicPr>
        <p:blipFill>
          <a:blip r:embed="rId8">
            <a:alphaModFix/>
          </a:blip>
          <a:stretch>
            <a:fillRect/>
          </a:stretch>
        </p:blipFill>
        <p:spPr>
          <a:xfrm>
            <a:off x="1605150" y="3447019"/>
            <a:ext cx="720000" cy="720000"/>
          </a:xfrm>
          <a:prstGeom prst="rect">
            <a:avLst/>
          </a:prstGeom>
          <a:noFill/>
          <a:ln>
            <a:noFill/>
          </a:ln>
        </p:spPr>
      </p:pic>
      <p:sp>
        <p:nvSpPr>
          <p:cNvPr id="295" name="Google Shape;295;p27"/>
          <p:cNvSpPr txBox="1"/>
          <p:nvPr>
            <p:ph idx="1" type="body"/>
          </p:nvPr>
        </p:nvSpPr>
        <p:spPr>
          <a:xfrm>
            <a:off x="1317587" y="4250647"/>
            <a:ext cx="1295100" cy="367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ko" sz="1400">
                <a:solidFill>
                  <a:srgbClr val="E16347"/>
                </a:solidFill>
              </a:rPr>
              <a:t>Spring Data</a:t>
            </a:r>
            <a:br>
              <a:rPr b="1" lang="ko" sz="1400">
                <a:solidFill>
                  <a:srgbClr val="E16347"/>
                </a:solidFill>
              </a:rPr>
            </a:br>
            <a:r>
              <a:rPr b="1" lang="ko" sz="1400">
                <a:solidFill>
                  <a:srgbClr val="E16347"/>
                </a:solidFill>
              </a:rPr>
              <a:t>JPA</a:t>
            </a:r>
            <a:endParaRPr sz="1400">
              <a:solidFill>
                <a:srgbClr val="E16347"/>
              </a:solidFill>
            </a:endParaRPr>
          </a:p>
        </p:txBody>
      </p:sp>
      <p:sp>
        <p:nvSpPr>
          <p:cNvPr id="296" name="Google Shape;296;p27"/>
          <p:cNvSpPr txBox="1"/>
          <p:nvPr>
            <p:ph idx="1" type="body"/>
          </p:nvPr>
        </p:nvSpPr>
        <p:spPr>
          <a:xfrm>
            <a:off x="2671101" y="4250647"/>
            <a:ext cx="1295100" cy="367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ko" sz="1400">
                <a:solidFill>
                  <a:srgbClr val="595959"/>
                </a:solidFill>
              </a:rPr>
              <a:t>NGINX</a:t>
            </a:r>
            <a:endParaRPr sz="1400">
              <a:solidFill>
                <a:srgbClr val="595959"/>
              </a:solidFill>
            </a:endParaRPr>
          </a:p>
        </p:txBody>
      </p:sp>
      <p:pic>
        <p:nvPicPr>
          <p:cNvPr id="297" name="Google Shape;297;p27"/>
          <p:cNvPicPr preferRelativeResize="0"/>
          <p:nvPr/>
        </p:nvPicPr>
        <p:blipFill>
          <a:blip r:embed="rId9">
            <a:alphaModFix/>
          </a:blip>
          <a:stretch>
            <a:fillRect/>
          </a:stretch>
        </p:blipFill>
        <p:spPr>
          <a:xfrm>
            <a:off x="2958650" y="3390194"/>
            <a:ext cx="720000" cy="833675"/>
          </a:xfrm>
          <a:prstGeom prst="rect">
            <a:avLst/>
          </a:prstGeom>
          <a:noFill/>
          <a:ln>
            <a:noFill/>
          </a:ln>
        </p:spPr>
      </p:pic>
      <p:pic>
        <p:nvPicPr>
          <p:cNvPr id="298" name="Google Shape;298;p27"/>
          <p:cNvPicPr preferRelativeResize="0"/>
          <p:nvPr/>
        </p:nvPicPr>
        <p:blipFill rotWithShape="1">
          <a:blip r:embed="rId10">
            <a:alphaModFix/>
          </a:blip>
          <a:srcRect b="40190" l="35869" r="35450" t="7837"/>
          <a:stretch/>
        </p:blipFill>
        <p:spPr>
          <a:xfrm>
            <a:off x="4475575" y="3390181"/>
            <a:ext cx="720000" cy="833675"/>
          </a:xfrm>
          <a:prstGeom prst="rect">
            <a:avLst/>
          </a:prstGeom>
          <a:noFill/>
          <a:ln>
            <a:noFill/>
          </a:ln>
        </p:spPr>
      </p:pic>
      <p:pic>
        <p:nvPicPr>
          <p:cNvPr id="299" name="Google Shape;299;p27"/>
          <p:cNvPicPr preferRelativeResize="0"/>
          <p:nvPr/>
        </p:nvPicPr>
        <p:blipFill rotWithShape="1">
          <a:blip r:embed="rId11">
            <a:alphaModFix/>
          </a:blip>
          <a:srcRect b="22851" l="26592" r="25303" t="-5557"/>
          <a:stretch/>
        </p:blipFill>
        <p:spPr>
          <a:xfrm>
            <a:off x="5446358" y="3342807"/>
            <a:ext cx="720000" cy="928424"/>
          </a:xfrm>
          <a:prstGeom prst="rect">
            <a:avLst/>
          </a:prstGeom>
          <a:noFill/>
          <a:ln>
            <a:noFill/>
          </a:ln>
        </p:spPr>
      </p:pic>
      <p:pic>
        <p:nvPicPr>
          <p:cNvPr id="300" name="Google Shape;300;p27"/>
          <p:cNvPicPr preferRelativeResize="0"/>
          <p:nvPr/>
        </p:nvPicPr>
        <p:blipFill>
          <a:blip r:embed="rId12">
            <a:alphaModFix/>
          </a:blip>
          <a:stretch>
            <a:fillRect/>
          </a:stretch>
        </p:blipFill>
        <p:spPr>
          <a:xfrm>
            <a:off x="6417142" y="3392308"/>
            <a:ext cx="720000" cy="829423"/>
          </a:xfrm>
          <a:prstGeom prst="rect">
            <a:avLst/>
          </a:prstGeom>
          <a:noFill/>
          <a:ln>
            <a:noFill/>
          </a:ln>
        </p:spPr>
      </p:pic>
      <p:pic>
        <p:nvPicPr>
          <p:cNvPr id="301" name="Google Shape;301;p27"/>
          <p:cNvPicPr preferRelativeResize="0"/>
          <p:nvPr/>
        </p:nvPicPr>
        <p:blipFill rotWithShape="1">
          <a:blip r:embed="rId13">
            <a:alphaModFix/>
          </a:blip>
          <a:srcRect b="7541" l="14798" r="14763" t="7532"/>
          <a:stretch/>
        </p:blipFill>
        <p:spPr>
          <a:xfrm>
            <a:off x="7387925" y="3372973"/>
            <a:ext cx="720000" cy="868092"/>
          </a:xfrm>
          <a:prstGeom prst="rect">
            <a:avLst/>
          </a:prstGeom>
          <a:noFill/>
          <a:ln>
            <a:noFill/>
          </a:ln>
        </p:spPr>
      </p:pic>
      <p:sp>
        <p:nvSpPr>
          <p:cNvPr id="302" name="Google Shape;302;p27"/>
          <p:cNvSpPr txBox="1"/>
          <p:nvPr>
            <p:ph idx="1" type="body"/>
          </p:nvPr>
        </p:nvSpPr>
        <p:spPr>
          <a:xfrm>
            <a:off x="4642224" y="4250638"/>
            <a:ext cx="3299100" cy="367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ko" sz="1400">
                <a:solidFill>
                  <a:srgbClr val="595959"/>
                </a:solidFill>
              </a:rPr>
              <a:t>AWS Service</a:t>
            </a:r>
            <a:br>
              <a:rPr b="1" lang="ko" sz="1400">
                <a:solidFill>
                  <a:srgbClr val="595959"/>
                </a:solidFill>
              </a:rPr>
            </a:br>
            <a:r>
              <a:rPr b="1" lang="ko" sz="1400">
                <a:solidFill>
                  <a:srgbClr val="E16347"/>
                </a:solidFill>
              </a:rPr>
              <a:t>EC2</a:t>
            </a:r>
            <a:r>
              <a:rPr b="1" lang="ko" sz="1400">
                <a:solidFill>
                  <a:srgbClr val="595959"/>
                </a:solidFill>
              </a:rPr>
              <a:t> / </a:t>
            </a:r>
            <a:r>
              <a:rPr b="1" lang="ko" sz="1400">
                <a:solidFill>
                  <a:srgbClr val="E16347"/>
                </a:solidFill>
              </a:rPr>
              <a:t>S3</a:t>
            </a:r>
            <a:r>
              <a:rPr b="1" lang="ko" sz="1400">
                <a:solidFill>
                  <a:srgbClr val="595959"/>
                </a:solidFill>
              </a:rPr>
              <a:t> / RDS / CodeDeploy</a:t>
            </a:r>
            <a:endParaRPr sz="1400">
              <a:solidFill>
                <a:srgbClr val="595959"/>
              </a:solidFill>
            </a:endParaRPr>
          </a:p>
        </p:txBody>
      </p:sp>
      <p:sp>
        <p:nvSpPr>
          <p:cNvPr id="303" name="Google Shape;303;p27"/>
          <p:cNvSpPr/>
          <p:nvPr/>
        </p:nvSpPr>
        <p:spPr>
          <a:xfrm>
            <a:off x="912590" y="233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800">
                <a:solidFill>
                  <a:srgbClr val="FFFFFF"/>
                </a:solidFill>
              </a:rPr>
              <a:t>F</a:t>
            </a:r>
            <a:endParaRPr b="1" sz="800">
              <a:solidFill>
                <a:srgbClr val="FFFFFF"/>
              </a:solidFill>
            </a:endParaRPr>
          </a:p>
        </p:txBody>
      </p:sp>
      <p:sp>
        <p:nvSpPr>
          <p:cNvPr id="304" name="Google Shape;304;p27"/>
          <p:cNvSpPr/>
          <p:nvPr/>
        </p:nvSpPr>
        <p:spPr>
          <a:xfrm>
            <a:off x="912590" y="37088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800">
                <a:solidFill>
                  <a:srgbClr val="FFFFFF"/>
                </a:solidFill>
              </a:rPr>
              <a:t>B</a:t>
            </a:r>
            <a:endParaRPr b="1" sz="8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8"/>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100"/>
              <a:t>Team Collaboration Tool</a:t>
            </a:r>
            <a:endParaRPr sz="1100"/>
          </a:p>
          <a:p>
            <a:pPr indent="0" lvl="0" marL="0" rtl="0" algn="l">
              <a:spcBef>
                <a:spcPts val="1600"/>
              </a:spcBef>
              <a:spcAft>
                <a:spcPts val="0"/>
              </a:spcAft>
              <a:buNone/>
            </a:pPr>
            <a:r>
              <a:rPr b="1" lang="ko" sz="1400">
                <a:solidFill>
                  <a:srgbClr val="E16347"/>
                </a:solidFill>
              </a:rPr>
              <a:t>Slack</a:t>
            </a:r>
            <a:endParaRPr b="1" sz="1400">
              <a:solidFill>
                <a:srgbClr val="E16347"/>
              </a:solidFill>
            </a:endParaRPr>
          </a:p>
          <a:p>
            <a:pPr indent="0" lvl="0" marL="0" rtl="0" algn="l">
              <a:spcBef>
                <a:spcPts val="1600"/>
              </a:spcBef>
              <a:spcAft>
                <a:spcPts val="1600"/>
              </a:spcAft>
              <a:buNone/>
            </a:pPr>
            <a:r>
              <a:t/>
            </a:r>
            <a:endParaRPr sz="1100"/>
          </a:p>
        </p:txBody>
      </p:sp>
      <p:pic>
        <p:nvPicPr>
          <p:cNvPr id="310" name="Google Shape;310;p28"/>
          <p:cNvPicPr preferRelativeResize="0"/>
          <p:nvPr/>
        </p:nvPicPr>
        <p:blipFill>
          <a:blip r:embed="rId3">
            <a:alphaModFix/>
          </a:blip>
          <a:stretch>
            <a:fillRect/>
          </a:stretch>
        </p:blipFill>
        <p:spPr>
          <a:xfrm>
            <a:off x="7626192" y="3345500"/>
            <a:ext cx="720000" cy="719498"/>
          </a:xfrm>
          <a:prstGeom prst="rect">
            <a:avLst/>
          </a:prstGeom>
          <a:noFill/>
          <a:ln>
            <a:noFill/>
          </a:ln>
        </p:spPr>
      </p:pic>
      <p:sp>
        <p:nvSpPr>
          <p:cNvPr id="311" name="Google Shape;311;p28"/>
          <p:cNvSpPr txBox="1"/>
          <p:nvPr>
            <p:ph idx="1" type="body"/>
          </p:nvPr>
        </p:nvSpPr>
        <p:spPr>
          <a:xfrm>
            <a:off x="17714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100"/>
              <a:t>Team Collaboration</a:t>
            </a:r>
            <a:br>
              <a:rPr lang="ko" sz="1100"/>
            </a:br>
            <a:r>
              <a:rPr lang="ko" sz="1100"/>
              <a:t>Tool</a:t>
            </a:r>
            <a:endParaRPr sz="1100"/>
          </a:p>
          <a:p>
            <a:pPr indent="0" lvl="0" marL="0" rtl="0" algn="l">
              <a:spcBef>
                <a:spcPts val="1600"/>
              </a:spcBef>
              <a:spcAft>
                <a:spcPts val="1600"/>
              </a:spcAft>
              <a:buNone/>
            </a:pPr>
            <a:r>
              <a:rPr b="1" lang="ko" sz="1400">
                <a:solidFill>
                  <a:srgbClr val="E16347"/>
                </a:solidFill>
              </a:rPr>
              <a:t>Git &amp; GitHub</a:t>
            </a:r>
            <a:endParaRPr b="1" sz="1400">
              <a:solidFill>
                <a:srgbClr val="E16347"/>
              </a:solidFill>
            </a:endParaRPr>
          </a:p>
        </p:txBody>
      </p:sp>
      <p:pic>
        <p:nvPicPr>
          <p:cNvPr id="312" name="Google Shape;312;p28"/>
          <p:cNvPicPr preferRelativeResize="0"/>
          <p:nvPr/>
        </p:nvPicPr>
        <p:blipFill>
          <a:blip r:embed="rId4">
            <a:alphaModFix/>
          </a:blip>
          <a:stretch>
            <a:fillRect/>
          </a:stretch>
        </p:blipFill>
        <p:spPr>
          <a:xfrm>
            <a:off x="4001625" y="3345500"/>
            <a:ext cx="720000" cy="720000"/>
          </a:xfrm>
          <a:prstGeom prst="rect">
            <a:avLst/>
          </a:prstGeom>
          <a:noFill/>
          <a:ln>
            <a:noFill/>
          </a:ln>
        </p:spPr>
      </p:pic>
      <p:pic>
        <p:nvPicPr>
          <p:cNvPr id="313" name="Google Shape;313;p28"/>
          <p:cNvPicPr preferRelativeResize="0"/>
          <p:nvPr/>
        </p:nvPicPr>
        <p:blipFill>
          <a:blip r:embed="rId5">
            <a:alphaModFix/>
          </a:blip>
          <a:stretch>
            <a:fillRect/>
          </a:stretch>
        </p:blipFill>
        <p:spPr>
          <a:xfrm>
            <a:off x="7626200" y="2073775"/>
            <a:ext cx="720000" cy="720000"/>
          </a:xfrm>
          <a:prstGeom prst="rect">
            <a:avLst/>
          </a:prstGeom>
          <a:noFill/>
          <a:ln>
            <a:noFill/>
          </a:ln>
        </p:spPr>
      </p:pic>
      <p:pic>
        <p:nvPicPr>
          <p:cNvPr id="314" name="Google Shape;314;p28"/>
          <p:cNvPicPr preferRelativeResize="0"/>
          <p:nvPr/>
        </p:nvPicPr>
        <p:blipFill>
          <a:blip r:embed="rId6">
            <a:alphaModFix/>
          </a:blip>
          <a:stretch>
            <a:fillRect/>
          </a:stretch>
        </p:blipFill>
        <p:spPr>
          <a:xfrm>
            <a:off x="3600600" y="2073775"/>
            <a:ext cx="720000" cy="720000"/>
          </a:xfrm>
          <a:prstGeom prst="rect">
            <a:avLst/>
          </a:prstGeom>
          <a:noFill/>
          <a:ln>
            <a:noFill/>
          </a:ln>
        </p:spPr>
      </p:pic>
      <p:sp>
        <p:nvSpPr>
          <p:cNvPr id="315" name="Google Shape;315;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개발 환경 - 개</a:t>
            </a:r>
            <a:r>
              <a:rPr lang="ko"/>
              <a:t>발 도구</a:t>
            </a:r>
            <a:endParaRPr/>
          </a:p>
        </p:txBody>
      </p:sp>
      <p:sp>
        <p:nvSpPr>
          <p:cNvPr id="316" name="Google Shape;316;p28"/>
          <p:cNvSpPr txBox="1"/>
          <p:nvPr>
            <p:ph idx="1" type="body"/>
          </p:nvPr>
        </p:nvSpPr>
        <p:spPr>
          <a:xfrm>
            <a:off x="17714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100"/>
              <a:t>IDE</a:t>
            </a:r>
            <a:endParaRPr sz="1100"/>
          </a:p>
          <a:p>
            <a:pPr indent="0" lvl="0" marL="0" rtl="0" algn="l">
              <a:spcBef>
                <a:spcPts val="1600"/>
              </a:spcBef>
              <a:spcAft>
                <a:spcPts val="1600"/>
              </a:spcAft>
              <a:buNone/>
            </a:pPr>
            <a:r>
              <a:rPr b="1" lang="ko" sz="1400">
                <a:solidFill>
                  <a:srgbClr val="E16347"/>
                </a:solidFill>
              </a:rPr>
              <a:t>IntelliJ</a:t>
            </a:r>
            <a:endParaRPr b="1" sz="1400">
              <a:solidFill>
                <a:srgbClr val="E16347"/>
              </a:solidFill>
            </a:endParaRPr>
          </a:p>
        </p:txBody>
      </p:sp>
      <p:sp>
        <p:nvSpPr>
          <p:cNvPr id="317" name="Google Shape;317;p28"/>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100"/>
              <a:t>Code Editor</a:t>
            </a:r>
            <a:endParaRPr sz="1100"/>
          </a:p>
          <a:p>
            <a:pPr indent="0" lvl="0" marL="0" rtl="0" algn="l">
              <a:spcBef>
                <a:spcPts val="1600"/>
              </a:spcBef>
              <a:spcAft>
                <a:spcPts val="0"/>
              </a:spcAft>
              <a:buNone/>
            </a:pPr>
            <a:r>
              <a:rPr b="1" lang="ko" sz="1400">
                <a:solidFill>
                  <a:srgbClr val="E16347"/>
                </a:solidFill>
              </a:rPr>
              <a:t>Visual Studio Code</a:t>
            </a:r>
            <a:endParaRPr b="1" sz="1400">
              <a:solidFill>
                <a:srgbClr val="E16347"/>
              </a:solidFill>
            </a:endParaRPr>
          </a:p>
          <a:p>
            <a:pPr indent="0" lvl="0" marL="0" rtl="0" algn="l">
              <a:spcBef>
                <a:spcPts val="1600"/>
              </a:spcBef>
              <a:spcAft>
                <a:spcPts val="1600"/>
              </a:spcAft>
              <a:buNone/>
            </a:pPr>
            <a:r>
              <a:t/>
            </a:r>
            <a:endParaRPr sz="1100"/>
          </a:p>
        </p:txBody>
      </p:sp>
      <p:pic>
        <p:nvPicPr>
          <p:cNvPr id="318" name="Google Shape;318;p28"/>
          <p:cNvPicPr preferRelativeResize="0"/>
          <p:nvPr/>
        </p:nvPicPr>
        <p:blipFill>
          <a:blip r:embed="rId7">
            <a:alphaModFix/>
          </a:blip>
          <a:stretch>
            <a:fillRect/>
          </a:stretch>
        </p:blipFill>
        <p:spPr>
          <a:xfrm>
            <a:off x="3199567" y="3345490"/>
            <a:ext cx="720000" cy="720000"/>
          </a:xfrm>
          <a:prstGeom prst="rect">
            <a:avLst/>
          </a:prstGeom>
          <a:noFill/>
          <a:ln>
            <a:noFill/>
          </a:ln>
        </p:spPr>
      </p:pic>
      <p:sp>
        <p:nvSpPr>
          <p:cNvPr id="319" name="Google Shape;319;p28"/>
          <p:cNvSpPr/>
          <p:nvPr/>
        </p:nvSpPr>
        <p:spPr>
          <a:xfrm>
            <a:off x="1528900" y="3415800"/>
            <a:ext cx="200700" cy="2007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endParaRPr>
          </a:p>
        </p:txBody>
      </p:sp>
      <p:sp>
        <p:nvSpPr>
          <p:cNvPr id="320" name="Google Shape;320;p28"/>
          <p:cNvSpPr/>
          <p:nvPr/>
        </p:nvSpPr>
        <p:spPr>
          <a:xfrm>
            <a:off x="5295101" y="3415800"/>
            <a:ext cx="200700" cy="2007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FFFFF"/>
              </a:solidFill>
            </a:endParaRPr>
          </a:p>
        </p:txBody>
      </p:sp>
      <p:sp>
        <p:nvSpPr>
          <p:cNvPr id="321" name="Google Shape;321;p28"/>
          <p:cNvSpPr/>
          <p:nvPr/>
        </p:nvSpPr>
        <p:spPr>
          <a:xfrm>
            <a:off x="5295100" y="2181675"/>
            <a:ext cx="200700" cy="2007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FFFFF"/>
              </a:solidFill>
            </a:endParaRPr>
          </a:p>
        </p:txBody>
      </p:sp>
      <p:sp>
        <p:nvSpPr>
          <p:cNvPr id="322" name="Google Shape;322;p28"/>
          <p:cNvSpPr/>
          <p:nvPr/>
        </p:nvSpPr>
        <p:spPr>
          <a:xfrm>
            <a:off x="1528925" y="2181675"/>
            <a:ext cx="200700" cy="2007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9"/>
          <p:cNvSpPr/>
          <p:nvPr/>
        </p:nvSpPr>
        <p:spPr>
          <a:xfrm>
            <a:off x="5090800" y="3557075"/>
            <a:ext cx="1080000" cy="327600"/>
          </a:xfrm>
          <a:prstGeom prst="roundRect">
            <a:avLst>
              <a:gd fmla="val 16667" name="adj"/>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300">
                <a:solidFill>
                  <a:schemeClr val="lt1"/>
                </a:solidFill>
              </a:rPr>
              <a:t>황수경</a:t>
            </a:r>
            <a:endParaRPr b="1" sz="1300"/>
          </a:p>
        </p:txBody>
      </p:sp>
      <p:sp>
        <p:nvSpPr>
          <p:cNvPr id="328" name="Google Shape;328;p29"/>
          <p:cNvSpPr/>
          <p:nvPr/>
        </p:nvSpPr>
        <p:spPr>
          <a:xfrm>
            <a:off x="1400800" y="3557075"/>
            <a:ext cx="1080000" cy="327600"/>
          </a:xfrm>
          <a:prstGeom prst="roundRect">
            <a:avLst>
              <a:gd fmla="val 16667" name="adj"/>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300">
                <a:solidFill>
                  <a:schemeClr val="lt1"/>
                </a:solidFill>
              </a:rPr>
              <a:t>최주은</a:t>
            </a:r>
            <a:endParaRPr b="1" sz="1300"/>
          </a:p>
        </p:txBody>
      </p:sp>
      <p:sp>
        <p:nvSpPr>
          <p:cNvPr id="329" name="Google Shape;329;p29"/>
          <p:cNvSpPr/>
          <p:nvPr/>
        </p:nvSpPr>
        <p:spPr>
          <a:xfrm>
            <a:off x="5090800" y="2106075"/>
            <a:ext cx="1080000" cy="327600"/>
          </a:xfrm>
          <a:prstGeom prst="roundRect">
            <a:avLst>
              <a:gd fmla="val 16667" name="adj"/>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300">
                <a:solidFill>
                  <a:schemeClr val="lt1"/>
                </a:solidFill>
              </a:rPr>
              <a:t>위성호</a:t>
            </a:r>
            <a:endParaRPr b="1" sz="1300"/>
          </a:p>
        </p:txBody>
      </p:sp>
      <p:sp>
        <p:nvSpPr>
          <p:cNvPr id="330" name="Google Shape;330;p29"/>
          <p:cNvSpPr/>
          <p:nvPr/>
        </p:nvSpPr>
        <p:spPr>
          <a:xfrm>
            <a:off x="1400800" y="2106075"/>
            <a:ext cx="1080000" cy="327600"/>
          </a:xfrm>
          <a:prstGeom prst="roundRect">
            <a:avLst>
              <a:gd fmla="val 16667" name="adj"/>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300">
                <a:solidFill>
                  <a:schemeClr val="lt1"/>
                </a:solidFill>
              </a:rPr>
              <a:t>위승빈</a:t>
            </a:r>
            <a:endParaRPr b="1" sz="1300"/>
          </a:p>
        </p:txBody>
      </p:sp>
      <p:sp>
        <p:nvSpPr>
          <p:cNvPr id="331" name="Google Shape;331;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역</a:t>
            </a:r>
            <a:r>
              <a:rPr lang="ko"/>
              <a:t>할 분담</a:t>
            </a:r>
            <a:endParaRPr/>
          </a:p>
        </p:txBody>
      </p:sp>
      <p:sp>
        <p:nvSpPr>
          <p:cNvPr id="332" name="Google Shape;332;p29"/>
          <p:cNvSpPr txBox="1"/>
          <p:nvPr>
            <p:ph idx="1" type="body"/>
          </p:nvPr>
        </p:nvSpPr>
        <p:spPr>
          <a:xfrm>
            <a:off x="6245303" y="3612700"/>
            <a:ext cx="2199900" cy="1051800"/>
          </a:xfrm>
          <a:prstGeom prst="rect">
            <a:avLst/>
          </a:prstGeom>
        </p:spPr>
        <p:txBody>
          <a:bodyPr anchorCtr="0" anchor="t" bIns="91425" lIns="91425" spcFirstLastPara="1" rIns="91425" wrap="square" tIns="91425">
            <a:noAutofit/>
          </a:bodyPr>
          <a:lstStyle/>
          <a:p>
            <a:pPr indent="0" lvl="0" marL="0" rtl="0" algn="l">
              <a:lnSpc>
                <a:spcPct val="6000"/>
              </a:lnSpc>
              <a:spcBef>
                <a:spcPts val="0"/>
              </a:spcBef>
              <a:spcAft>
                <a:spcPts val="0"/>
              </a:spcAft>
              <a:buNone/>
            </a:pPr>
            <a:r>
              <a:rPr b="1" lang="ko" sz="1100">
                <a:solidFill>
                  <a:srgbClr val="595959"/>
                </a:solidFill>
              </a:rPr>
              <a:t>Front</a:t>
            </a:r>
            <a:r>
              <a:rPr lang="ko" sz="1100">
                <a:solidFill>
                  <a:srgbClr val="595959"/>
                </a:solidFill>
              </a:rPr>
              <a:t> end 업무 담당</a:t>
            </a:r>
            <a:endParaRPr sz="1100">
              <a:solidFill>
                <a:srgbClr val="595959"/>
              </a:solidFill>
            </a:endParaRPr>
          </a:p>
          <a:p>
            <a:pPr indent="0" lvl="0" marL="0" rtl="0" algn="l">
              <a:lnSpc>
                <a:spcPct val="6000"/>
              </a:lnSpc>
              <a:spcBef>
                <a:spcPts val="1600"/>
              </a:spcBef>
              <a:spcAft>
                <a:spcPts val="0"/>
              </a:spcAft>
              <a:buNone/>
            </a:pPr>
            <a:r>
              <a:rPr b="1" lang="ko" sz="1100">
                <a:solidFill>
                  <a:srgbClr val="595959"/>
                </a:solidFill>
              </a:rPr>
              <a:t>프로젝트 기획 리더</a:t>
            </a:r>
            <a:endParaRPr b="1" sz="1100">
              <a:solidFill>
                <a:srgbClr val="595959"/>
              </a:solidFill>
            </a:endParaRPr>
          </a:p>
          <a:p>
            <a:pPr indent="0" lvl="0" marL="0" rtl="0" algn="l">
              <a:lnSpc>
                <a:spcPct val="6000"/>
              </a:lnSpc>
              <a:spcBef>
                <a:spcPts val="1600"/>
              </a:spcBef>
              <a:spcAft>
                <a:spcPts val="0"/>
              </a:spcAft>
              <a:buNone/>
            </a:pPr>
            <a:r>
              <a:rPr b="1" lang="ko" sz="1100">
                <a:solidFill>
                  <a:srgbClr val="595959"/>
                </a:solidFill>
              </a:rPr>
              <a:t>PC 디자인 리더</a:t>
            </a:r>
            <a:endParaRPr b="1" sz="1100">
              <a:solidFill>
                <a:srgbClr val="595959"/>
              </a:solidFill>
            </a:endParaRPr>
          </a:p>
          <a:p>
            <a:pPr indent="0" lvl="0" marL="0" rtl="0" algn="l">
              <a:lnSpc>
                <a:spcPct val="6000"/>
              </a:lnSpc>
              <a:spcBef>
                <a:spcPts val="1600"/>
              </a:spcBef>
              <a:spcAft>
                <a:spcPts val="0"/>
              </a:spcAft>
              <a:buNone/>
            </a:pPr>
            <a:r>
              <a:rPr b="1" lang="ko" sz="1100">
                <a:solidFill>
                  <a:srgbClr val="595959"/>
                </a:solidFill>
              </a:rPr>
              <a:t>Mobile 디자인 리더</a:t>
            </a:r>
            <a:endParaRPr b="1" sz="1100">
              <a:solidFill>
                <a:srgbClr val="595959"/>
              </a:solidFill>
            </a:endParaRPr>
          </a:p>
          <a:p>
            <a:pPr indent="0" lvl="0" marL="0" rtl="0" algn="l">
              <a:lnSpc>
                <a:spcPct val="6000"/>
              </a:lnSpc>
              <a:spcBef>
                <a:spcPts val="1600"/>
              </a:spcBef>
              <a:spcAft>
                <a:spcPts val="1600"/>
              </a:spcAft>
              <a:buNone/>
            </a:pPr>
            <a:r>
              <a:t/>
            </a:r>
            <a:endParaRPr sz="1100">
              <a:solidFill>
                <a:srgbClr val="595959"/>
              </a:solidFill>
            </a:endParaRPr>
          </a:p>
        </p:txBody>
      </p:sp>
      <p:sp>
        <p:nvSpPr>
          <p:cNvPr id="333" name="Google Shape;333;p29"/>
          <p:cNvSpPr txBox="1"/>
          <p:nvPr>
            <p:ph idx="1" type="body"/>
          </p:nvPr>
        </p:nvSpPr>
        <p:spPr>
          <a:xfrm>
            <a:off x="2556998" y="3612700"/>
            <a:ext cx="2199900" cy="1051800"/>
          </a:xfrm>
          <a:prstGeom prst="rect">
            <a:avLst/>
          </a:prstGeom>
        </p:spPr>
        <p:txBody>
          <a:bodyPr anchorCtr="0" anchor="t" bIns="91425" lIns="91425" spcFirstLastPara="1" rIns="91425" wrap="square" tIns="91425">
            <a:noAutofit/>
          </a:bodyPr>
          <a:lstStyle/>
          <a:p>
            <a:pPr indent="0" lvl="0" marL="0" rtl="0" algn="l">
              <a:lnSpc>
                <a:spcPct val="6000"/>
              </a:lnSpc>
              <a:spcBef>
                <a:spcPts val="0"/>
              </a:spcBef>
              <a:spcAft>
                <a:spcPts val="0"/>
              </a:spcAft>
              <a:buNone/>
            </a:pPr>
            <a:r>
              <a:rPr b="1" lang="ko" sz="1100">
                <a:solidFill>
                  <a:srgbClr val="595959"/>
                </a:solidFill>
              </a:rPr>
              <a:t>Back</a:t>
            </a:r>
            <a:r>
              <a:rPr lang="ko" sz="1100">
                <a:solidFill>
                  <a:srgbClr val="595959"/>
                </a:solidFill>
              </a:rPr>
              <a:t> end 업무 담당</a:t>
            </a:r>
            <a:endParaRPr sz="1100">
              <a:solidFill>
                <a:srgbClr val="595959"/>
              </a:solidFill>
            </a:endParaRPr>
          </a:p>
          <a:p>
            <a:pPr indent="0" lvl="0" marL="0" rtl="0" algn="l">
              <a:lnSpc>
                <a:spcPct val="6000"/>
              </a:lnSpc>
              <a:spcBef>
                <a:spcPts val="1600"/>
              </a:spcBef>
              <a:spcAft>
                <a:spcPts val="0"/>
              </a:spcAft>
              <a:buNone/>
            </a:pPr>
            <a:r>
              <a:rPr lang="ko" sz="1100">
                <a:solidFill>
                  <a:srgbClr val="595959"/>
                </a:solidFill>
              </a:rPr>
              <a:t>프로젝트 기획 보조</a:t>
            </a:r>
            <a:endParaRPr sz="1100">
              <a:solidFill>
                <a:srgbClr val="595959"/>
              </a:solidFill>
            </a:endParaRPr>
          </a:p>
          <a:p>
            <a:pPr indent="0" lvl="0" marL="0" rtl="0" algn="l">
              <a:lnSpc>
                <a:spcPct val="6000"/>
              </a:lnSpc>
              <a:spcBef>
                <a:spcPts val="1600"/>
              </a:spcBef>
              <a:spcAft>
                <a:spcPts val="0"/>
              </a:spcAft>
              <a:buNone/>
            </a:pPr>
            <a:r>
              <a:rPr b="1" lang="ko" sz="1100">
                <a:solidFill>
                  <a:srgbClr val="595959"/>
                </a:solidFill>
              </a:rPr>
              <a:t>DB 설계 및 구축 리더</a:t>
            </a:r>
            <a:endParaRPr b="1" sz="1100">
              <a:solidFill>
                <a:srgbClr val="595959"/>
              </a:solidFill>
            </a:endParaRPr>
          </a:p>
          <a:p>
            <a:pPr indent="0" lvl="0" marL="0" rtl="0" algn="l">
              <a:lnSpc>
                <a:spcPct val="6000"/>
              </a:lnSpc>
              <a:spcBef>
                <a:spcPts val="1600"/>
              </a:spcBef>
              <a:spcAft>
                <a:spcPts val="1600"/>
              </a:spcAft>
              <a:buNone/>
            </a:pPr>
            <a:r>
              <a:rPr lang="ko" sz="1100">
                <a:solidFill>
                  <a:srgbClr val="595959"/>
                </a:solidFill>
              </a:rPr>
              <a:t>Mobile 디자인 보조</a:t>
            </a:r>
            <a:endParaRPr sz="1100">
              <a:solidFill>
                <a:srgbClr val="595959"/>
              </a:solidFill>
            </a:endParaRPr>
          </a:p>
        </p:txBody>
      </p:sp>
      <p:sp>
        <p:nvSpPr>
          <p:cNvPr id="334" name="Google Shape;334;p29"/>
          <p:cNvSpPr txBox="1"/>
          <p:nvPr>
            <p:ph idx="1" type="body"/>
          </p:nvPr>
        </p:nvSpPr>
        <p:spPr>
          <a:xfrm>
            <a:off x="6245298" y="2149975"/>
            <a:ext cx="2199900" cy="1051800"/>
          </a:xfrm>
          <a:prstGeom prst="rect">
            <a:avLst/>
          </a:prstGeom>
        </p:spPr>
        <p:txBody>
          <a:bodyPr anchorCtr="0" anchor="t" bIns="91425" lIns="91425" spcFirstLastPara="1" rIns="91425" wrap="square" tIns="91425">
            <a:noAutofit/>
          </a:bodyPr>
          <a:lstStyle/>
          <a:p>
            <a:pPr indent="0" lvl="0" marL="0" rtl="0" algn="l">
              <a:lnSpc>
                <a:spcPct val="6000"/>
              </a:lnSpc>
              <a:spcBef>
                <a:spcPts val="0"/>
              </a:spcBef>
              <a:spcAft>
                <a:spcPts val="0"/>
              </a:spcAft>
              <a:buNone/>
            </a:pPr>
            <a:r>
              <a:rPr b="1" lang="ko" sz="1100">
                <a:solidFill>
                  <a:srgbClr val="595959"/>
                </a:solidFill>
              </a:rPr>
              <a:t>Front</a:t>
            </a:r>
            <a:r>
              <a:rPr lang="ko" sz="1100">
                <a:solidFill>
                  <a:srgbClr val="595959"/>
                </a:solidFill>
              </a:rPr>
              <a:t> end 업무 담당</a:t>
            </a:r>
            <a:endParaRPr sz="1100">
              <a:solidFill>
                <a:srgbClr val="595959"/>
              </a:solidFill>
            </a:endParaRPr>
          </a:p>
          <a:p>
            <a:pPr indent="0" lvl="0" marL="0" rtl="0" algn="l">
              <a:lnSpc>
                <a:spcPct val="6000"/>
              </a:lnSpc>
              <a:spcBef>
                <a:spcPts val="1600"/>
              </a:spcBef>
              <a:spcAft>
                <a:spcPts val="0"/>
              </a:spcAft>
              <a:buNone/>
            </a:pPr>
            <a:r>
              <a:rPr b="1" lang="ko" sz="1100">
                <a:solidFill>
                  <a:srgbClr val="595959"/>
                </a:solidFill>
              </a:rPr>
              <a:t>프로젝트 기획 리더</a:t>
            </a:r>
            <a:endParaRPr b="1" sz="1100">
              <a:solidFill>
                <a:srgbClr val="595959"/>
              </a:solidFill>
            </a:endParaRPr>
          </a:p>
          <a:p>
            <a:pPr indent="0" lvl="0" marL="0" rtl="0" algn="l">
              <a:lnSpc>
                <a:spcPct val="6000"/>
              </a:lnSpc>
              <a:spcBef>
                <a:spcPts val="1600"/>
              </a:spcBef>
              <a:spcAft>
                <a:spcPts val="0"/>
              </a:spcAft>
              <a:buNone/>
            </a:pPr>
            <a:r>
              <a:rPr b="1" lang="ko" sz="1100">
                <a:solidFill>
                  <a:srgbClr val="595959"/>
                </a:solidFill>
              </a:rPr>
              <a:t>PC 디자인 리더</a:t>
            </a:r>
            <a:endParaRPr b="1" sz="1100">
              <a:solidFill>
                <a:srgbClr val="595959"/>
              </a:solidFill>
            </a:endParaRPr>
          </a:p>
          <a:p>
            <a:pPr indent="0" lvl="0" marL="0" rtl="0" algn="l">
              <a:lnSpc>
                <a:spcPct val="6000"/>
              </a:lnSpc>
              <a:spcBef>
                <a:spcPts val="1600"/>
              </a:spcBef>
              <a:spcAft>
                <a:spcPts val="1600"/>
              </a:spcAft>
              <a:buNone/>
            </a:pPr>
            <a:r>
              <a:rPr lang="ko" sz="1100">
                <a:solidFill>
                  <a:srgbClr val="595959"/>
                </a:solidFill>
              </a:rPr>
              <a:t>Mobile 디자인 보조</a:t>
            </a:r>
            <a:endParaRPr sz="1100">
              <a:solidFill>
                <a:srgbClr val="595959"/>
              </a:solidFill>
            </a:endParaRPr>
          </a:p>
        </p:txBody>
      </p:sp>
      <p:sp>
        <p:nvSpPr>
          <p:cNvPr id="335" name="Google Shape;335;p29"/>
          <p:cNvSpPr txBox="1"/>
          <p:nvPr>
            <p:ph idx="1" type="body"/>
          </p:nvPr>
        </p:nvSpPr>
        <p:spPr>
          <a:xfrm>
            <a:off x="2557003" y="2149975"/>
            <a:ext cx="2199900" cy="1051800"/>
          </a:xfrm>
          <a:prstGeom prst="rect">
            <a:avLst/>
          </a:prstGeom>
        </p:spPr>
        <p:txBody>
          <a:bodyPr anchorCtr="0" anchor="t" bIns="91425" lIns="91425" spcFirstLastPara="1" rIns="91425" wrap="square" tIns="91425">
            <a:noAutofit/>
          </a:bodyPr>
          <a:lstStyle/>
          <a:p>
            <a:pPr indent="0" lvl="0" marL="0" rtl="0" algn="l">
              <a:lnSpc>
                <a:spcPct val="6000"/>
              </a:lnSpc>
              <a:spcBef>
                <a:spcPts val="0"/>
              </a:spcBef>
              <a:spcAft>
                <a:spcPts val="0"/>
              </a:spcAft>
              <a:buNone/>
            </a:pPr>
            <a:r>
              <a:rPr b="1" lang="ko" sz="1100">
                <a:solidFill>
                  <a:srgbClr val="595959"/>
                </a:solidFill>
              </a:rPr>
              <a:t>팀장</a:t>
            </a:r>
            <a:r>
              <a:rPr lang="ko" sz="1100">
                <a:solidFill>
                  <a:srgbClr val="595959"/>
                </a:solidFill>
              </a:rPr>
              <a:t> - 전반적 관리 및 총괄</a:t>
            </a:r>
            <a:endParaRPr sz="1100">
              <a:solidFill>
                <a:srgbClr val="595959"/>
              </a:solidFill>
            </a:endParaRPr>
          </a:p>
          <a:p>
            <a:pPr indent="0" lvl="0" marL="0" rtl="0" algn="l">
              <a:lnSpc>
                <a:spcPct val="6000"/>
              </a:lnSpc>
              <a:spcBef>
                <a:spcPts val="1600"/>
              </a:spcBef>
              <a:spcAft>
                <a:spcPts val="0"/>
              </a:spcAft>
              <a:buNone/>
            </a:pPr>
            <a:r>
              <a:rPr b="1" lang="ko" sz="1100">
                <a:solidFill>
                  <a:srgbClr val="595959"/>
                </a:solidFill>
              </a:rPr>
              <a:t>Back </a:t>
            </a:r>
            <a:r>
              <a:rPr lang="ko" sz="1100">
                <a:solidFill>
                  <a:srgbClr val="595959"/>
                </a:solidFill>
              </a:rPr>
              <a:t>end 업무 담당</a:t>
            </a:r>
            <a:endParaRPr sz="1100">
              <a:solidFill>
                <a:srgbClr val="595959"/>
              </a:solidFill>
            </a:endParaRPr>
          </a:p>
          <a:p>
            <a:pPr indent="0" lvl="0" marL="0" rtl="0" algn="l">
              <a:lnSpc>
                <a:spcPct val="6000"/>
              </a:lnSpc>
              <a:spcBef>
                <a:spcPts val="1600"/>
              </a:spcBef>
              <a:spcAft>
                <a:spcPts val="0"/>
              </a:spcAft>
              <a:buNone/>
            </a:pPr>
            <a:r>
              <a:rPr b="1" lang="ko" sz="1100">
                <a:solidFill>
                  <a:srgbClr val="595959"/>
                </a:solidFill>
              </a:rPr>
              <a:t>프로젝트 기획 리더</a:t>
            </a:r>
            <a:endParaRPr b="1" sz="1100">
              <a:solidFill>
                <a:srgbClr val="595959"/>
              </a:solidFill>
            </a:endParaRPr>
          </a:p>
          <a:p>
            <a:pPr indent="0" lvl="0" marL="0" rtl="0" algn="l">
              <a:lnSpc>
                <a:spcPct val="6000"/>
              </a:lnSpc>
              <a:spcBef>
                <a:spcPts val="1600"/>
              </a:spcBef>
              <a:spcAft>
                <a:spcPts val="0"/>
              </a:spcAft>
              <a:buNone/>
            </a:pPr>
            <a:r>
              <a:rPr lang="ko" sz="1100">
                <a:solidFill>
                  <a:srgbClr val="595959"/>
                </a:solidFill>
              </a:rPr>
              <a:t>DB 설계 및 구축 보조</a:t>
            </a:r>
            <a:endParaRPr sz="1100">
              <a:solidFill>
                <a:srgbClr val="595959"/>
              </a:solidFill>
            </a:endParaRPr>
          </a:p>
          <a:p>
            <a:pPr indent="0" lvl="0" marL="0" rtl="0" algn="l">
              <a:lnSpc>
                <a:spcPct val="6000"/>
              </a:lnSpc>
              <a:spcBef>
                <a:spcPts val="1600"/>
              </a:spcBef>
              <a:spcAft>
                <a:spcPts val="0"/>
              </a:spcAft>
              <a:buNone/>
            </a:pPr>
            <a:r>
              <a:rPr lang="ko" sz="1100">
                <a:solidFill>
                  <a:srgbClr val="595959"/>
                </a:solidFill>
              </a:rPr>
              <a:t>PC 디자인 보조</a:t>
            </a:r>
            <a:endParaRPr sz="1100">
              <a:solidFill>
                <a:srgbClr val="595959"/>
              </a:solidFill>
            </a:endParaRPr>
          </a:p>
          <a:p>
            <a:pPr indent="0" lvl="0" marL="0" rtl="0" algn="l">
              <a:lnSpc>
                <a:spcPct val="6000"/>
              </a:lnSpc>
              <a:spcBef>
                <a:spcPts val="1600"/>
              </a:spcBef>
              <a:spcAft>
                <a:spcPts val="1600"/>
              </a:spcAft>
              <a:buNone/>
            </a:pPr>
            <a:r>
              <a:rPr b="1" lang="ko" sz="1100">
                <a:solidFill>
                  <a:srgbClr val="595959"/>
                </a:solidFill>
              </a:rPr>
              <a:t>Mobile 디자인 리더</a:t>
            </a:r>
            <a:endParaRPr b="1" sz="1100">
              <a:solidFill>
                <a:srgbClr val="59595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0"/>
          <p:cNvSpPr/>
          <p:nvPr/>
        </p:nvSpPr>
        <p:spPr>
          <a:xfrm>
            <a:off x="885013" y="3261181"/>
            <a:ext cx="8265600" cy="133200"/>
          </a:xfrm>
          <a:prstGeom prst="rect">
            <a:avLst/>
          </a:prstGeom>
          <a:solidFill>
            <a:srgbClr val="00B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000000"/>
                </a:solidFill>
              </a:rPr>
              <a:t>개발 일정</a:t>
            </a:r>
            <a:endParaRPr sz="800"/>
          </a:p>
        </p:txBody>
      </p:sp>
      <p:sp>
        <p:nvSpPr>
          <p:cNvPr id="342" name="Google Shape;342;p30"/>
          <p:cNvSpPr txBox="1"/>
          <p:nvPr/>
        </p:nvSpPr>
        <p:spPr>
          <a:xfrm>
            <a:off x="460540" y="3386216"/>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ko">
                <a:latin typeface="Lato"/>
                <a:ea typeface="Lato"/>
                <a:cs typeface="Lato"/>
                <a:sym typeface="Lato"/>
              </a:rPr>
              <a:t>1월 ~ 2월</a:t>
            </a:r>
            <a:endParaRPr b="1">
              <a:latin typeface="Lato"/>
              <a:ea typeface="Lato"/>
              <a:cs typeface="Lato"/>
              <a:sym typeface="Lato"/>
            </a:endParaRPr>
          </a:p>
        </p:txBody>
      </p:sp>
      <p:sp>
        <p:nvSpPr>
          <p:cNvPr id="343" name="Google Shape;343;p30"/>
          <p:cNvSpPr txBox="1"/>
          <p:nvPr>
            <p:ph type="title"/>
          </p:nvPr>
        </p:nvSpPr>
        <p:spPr>
          <a:xfrm>
            <a:off x="803525" y="1821151"/>
            <a:ext cx="22149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br>
              <a:rPr lang="ko" sz="1200">
                <a:solidFill>
                  <a:srgbClr val="E16347"/>
                </a:solidFill>
              </a:rPr>
            </a:br>
            <a:r>
              <a:rPr lang="ko" sz="1200">
                <a:solidFill>
                  <a:srgbClr val="E16347"/>
                </a:solidFill>
              </a:rPr>
              <a:t>프로젝트 기획, 설계 및 디자인 </a:t>
            </a:r>
            <a:endParaRPr sz="1200">
              <a:solidFill>
                <a:srgbClr val="E16347"/>
              </a:solidFill>
            </a:endParaRPr>
          </a:p>
        </p:txBody>
      </p:sp>
      <p:sp>
        <p:nvSpPr>
          <p:cNvPr id="344" name="Google Shape;344;p30"/>
          <p:cNvSpPr txBox="1"/>
          <p:nvPr>
            <p:ph idx="4294967295" type="body"/>
          </p:nvPr>
        </p:nvSpPr>
        <p:spPr>
          <a:xfrm>
            <a:off x="803525" y="2302650"/>
            <a:ext cx="2214900" cy="6213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ko" sz="900"/>
              <a:t>• 프로프로젝트기획 및 설계</a:t>
            </a:r>
            <a:br>
              <a:rPr lang="ko" sz="900"/>
            </a:br>
            <a:r>
              <a:rPr lang="ko" sz="900"/>
              <a:t>• 프로젝트 디자인 설정</a:t>
            </a:r>
            <a:br>
              <a:rPr lang="ko" sz="900"/>
            </a:br>
            <a:r>
              <a:rPr lang="ko" sz="900"/>
              <a:t>• 프로젝트 DB 설계 및 구현</a:t>
            </a:r>
            <a:endParaRPr sz="900"/>
          </a:p>
        </p:txBody>
      </p:sp>
      <p:sp>
        <p:nvSpPr>
          <p:cNvPr id="345" name="Google Shape;345;p30"/>
          <p:cNvSpPr txBox="1"/>
          <p:nvPr/>
        </p:nvSpPr>
        <p:spPr>
          <a:xfrm>
            <a:off x="1535933" y="2881150"/>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ko">
                <a:latin typeface="Lato"/>
                <a:ea typeface="Lato"/>
                <a:cs typeface="Lato"/>
                <a:sym typeface="Lato"/>
              </a:rPr>
              <a:t>3월</a:t>
            </a:r>
            <a:endParaRPr b="1">
              <a:latin typeface="Lato"/>
              <a:ea typeface="Lato"/>
              <a:cs typeface="Lato"/>
              <a:sym typeface="Lato"/>
            </a:endParaRPr>
          </a:p>
        </p:txBody>
      </p:sp>
      <p:sp>
        <p:nvSpPr>
          <p:cNvPr id="346" name="Google Shape;346;p30"/>
          <p:cNvSpPr txBox="1"/>
          <p:nvPr>
            <p:ph type="title"/>
          </p:nvPr>
        </p:nvSpPr>
        <p:spPr>
          <a:xfrm>
            <a:off x="1849900" y="3700550"/>
            <a:ext cx="22149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br>
              <a:rPr lang="ko" sz="1200">
                <a:solidFill>
                  <a:srgbClr val="E16347"/>
                </a:solidFill>
              </a:rPr>
            </a:br>
            <a:r>
              <a:rPr lang="ko" sz="1200">
                <a:solidFill>
                  <a:srgbClr val="E16347"/>
                </a:solidFill>
              </a:rPr>
              <a:t>Web 코딩 진행 및 서버 배포</a:t>
            </a:r>
            <a:endParaRPr sz="1200">
              <a:solidFill>
                <a:srgbClr val="E16347"/>
              </a:solidFill>
            </a:endParaRPr>
          </a:p>
        </p:txBody>
      </p:sp>
      <p:sp>
        <p:nvSpPr>
          <p:cNvPr id="347" name="Google Shape;347;p30"/>
          <p:cNvSpPr txBox="1"/>
          <p:nvPr>
            <p:ph idx="4294967295" type="body"/>
          </p:nvPr>
        </p:nvSpPr>
        <p:spPr>
          <a:xfrm>
            <a:off x="1849900" y="4187848"/>
            <a:ext cx="2214900" cy="772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ko" sz="900"/>
              <a:t>• 본격적인 코딩 진행</a:t>
            </a:r>
            <a:br>
              <a:rPr lang="ko" sz="900"/>
            </a:br>
            <a:r>
              <a:rPr lang="ko" sz="900"/>
              <a:t>• AWS 서버를 통한 무중단 배포</a:t>
            </a:r>
            <a:br>
              <a:rPr lang="ko" sz="900"/>
            </a:br>
            <a:r>
              <a:rPr lang="ko" sz="900"/>
              <a:t>• Web 및 App 세부 디자인 설정</a:t>
            </a:r>
            <a:endParaRPr sz="900"/>
          </a:p>
        </p:txBody>
      </p:sp>
      <p:sp>
        <p:nvSpPr>
          <p:cNvPr id="348" name="Google Shape;348;p30"/>
          <p:cNvSpPr txBox="1"/>
          <p:nvPr/>
        </p:nvSpPr>
        <p:spPr>
          <a:xfrm>
            <a:off x="2536019" y="3386225"/>
            <a:ext cx="1027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ko">
                <a:latin typeface="Lato"/>
                <a:ea typeface="Lato"/>
                <a:cs typeface="Lato"/>
                <a:sym typeface="Lato"/>
              </a:rPr>
              <a:t>4월</a:t>
            </a:r>
            <a:endParaRPr b="1">
              <a:latin typeface="Lato"/>
              <a:ea typeface="Lato"/>
              <a:cs typeface="Lato"/>
              <a:sym typeface="Lato"/>
            </a:endParaRPr>
          </a:p>
        </p:txBody>
      </p:sp>
      <p:sp>
        <p:nvSpPr>
          <p:cNvPr id="349" name="Google Shape;349;p30"/>
          <p:cNvSpPr txBox="1"/>
          <p:nvPr>
            <p:ph type="title"/>
          </p:nvPr>
        </p:nvSpPr>
        <p:spPr>
          <a:xfrm>
            <a:off x="2919900" y="1810651"/>
            <a:ext cx="22149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br>
              <a:rPr lang="ko" sz="1200">
                <a:solidFill>
                  <a:srgbClr val="E16347"/>
                </a:solidFill>
              </a:rPr>
            </a:br>
            <a:r>
              <a:rPr lang="ko" sz="1200">
                <a:solidFill>
                  <a:srgbClr val="E16347"/>
                </a:solidFill>
              </a:rPr>
              <a:t>Web &amp; App 코딩 진행</a:t>
            </a:r>
            <a:endParaRPr sz="1200">
              <a:solidFill>
                <a:srgbClr val="E16347"/>
              </a:solidFill>
            </a:endParaRPr>
          </a:p>
        </p:txBody>
      </p:sp>
      <p:sp>
        <p:nvSpPr>
          <p:cNvPr id="350" name="Google Shape;350;p30"/>
          <p:cNvSpPr txBox="1"/>
          <p:nvPr>
            <p:ph idx="4294967295" type="body"/>
          </p:nvPr>
        </p:nvSpPr>
        <p:spPr>
          <a:xfrm>
            <a:off x="2919900" y="2302651"/>
            <a:ext cx="2214900" cy="6213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ko" sz="900"/>
              <a:t>• Back - 코딩 진행 및 테스트</a:t>
            </a:r>
            <a:br>
              <a:rPr lang="ko" sz="900"/>
            </a:br>
            <a:r>
              <a:rPr lang="ko" sz="900"/>
              <a:t>• Front - Web &amp; App 코딩 진행</a:t>
            </a:r>
            <a:endParaRPr sz="900"/>
          </a:p>
        </p:txBody>
      </p:sp>
      <p:sp>
        <p:nvSpPr>
          <p:cNvPr id="351" name="Google Shape;351;p30"/>
          <p:cNvSpPr txBox="1"/>
          <p:nvPr/>
        </p:nvSpPr>
        <p:spPr>
          <a:xfrm>
            <a:off x="3593925" y="2881150"/>
            <a:ext cx="10146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ko">
                <a:latin typeface="Lato"/>
                <a:ea typeface="Lato"/>
                <a:cs typeface="Lato"/>
                <a:sym typeface="Lato"/>
              </a:rPr>
              <a:t>5월 ~ 6월</a:t>
            </a:r>
            <a:endParaRPr b="1">
              <a:latin typeface="Lato"/>
              <a:ea typeface="Lato"/>
              <a:cs typeface="Lato"/>
              <a:sym typeface="Lato"/>
            </a:endParaRPr>
          </a:p>
        </p:txBody>
      </p:sp>
      <p:sp>
        <p:nvSpPr>
          <p:cNvPr id="352" name="Google Shape;352;p30"/>
          <p:cNvSpPr txBox="1"/>
          <p:nvPr>
            <p:ph type="title"/>
          </p:nvPr>
        </p:nvSpPr>
        <p:spPr>
          <a:xfrm>
            <a:off x="3993125" y="3699700"/>
            <a:ext cx="22149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ko" sz="1200">
                <a:solidFill>
                  <a:srgbClr val="E16347"/>
                </a:solidFill>
              </a:rPr>
              <a:t>코딩 진행 및</a:t>
            </a:r>
            <a:br>
              <a:rPr lang="ko" sz="1200">
                <a:solidFill>
                  <a:srgbClr val="E16347"/>
                </a:solidFill>
              </a:rPr>
            </a:br>
            <a:r>
              <a:rPr lang="ko" sz="1200">
                <a:solidFill>
                  <a:srgbClr val="E16347"/>
                </a:solidFill>
              </a:rPr>
              <a:t>Back &amp; Front 연결 진행</a:t>
            </a:r>
            <a:endParaRPr sz="1200">
              <a:solidFill>
                <a:srgbClr val="E16347"/>
              </a:solidFill>
            </a:endParaRPr>
          </a:p>
        </p:txBody>
      </p:sp>
      <p:sp>
        <p:nvSpPr>
          <p:cNvPr id="353" name="Google Shape;353;p30"/>
          <p:cNvSpPr txBox="1"/>
          <p:nvPr>
            <p:ph idx="4294967295" type="body"/>
          </p:nvPr>
        </p:nvSpPr>
        <p:spPr>
          <a:xfrm>
            <a:off x="3993125" y="4187850"/>
            <a:ext cx="2214900" cy="772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ko" sz="900"/>
              <a:t>• </a:t>
            </a:r>
            <a:r>
              <a:rPr lang="ko" sz="900"/>
              <a:t>Back - 코딩 진행 및 보완,</a:t>
            </a:r>
            <a:br>
              <a:rPr lang="ko" sz="900"/>
            </a:br>
            <a:r>
              <a:rPr lang="ko" sz="900"/>
              <a:t>	테스트 / 서버 안정화 작업</a:t>
            </a:r>
            <a:br>
              <a:rPr lang="ko" sz="900"/>
            </a:br>
            <a:r>
              <a:rPr lang="ko" sz="900"/>
              <a:t>• Front - Web &amp; App 코딩 진행 및 보완</a:t>
            </a:r>
            <a:br>
              <a:rPr lang="ko" sz="900"/>
            </a:br>
            <a:r>
              <a:rPr lang="ko" sz="900"/>
              <a:t>• Back &amp; Front - 기능 연결</a:t>
            </a:r>
            <a:br>
              <a:rPr lang="ko" sz="900"/>
            </a:br>
            <a:endParaRPr sz="900"/>
          </a:p>
        </p:txBody>
      </p:sp>
      <p:sp>
        <p:nvSpPr>
          <p:cNvPr id="354" name="Google Shape;354;p30"/>
          <p:cNvSpPr txBox="1"/>
          <p:nvPr/>
        </p:nvSpPr>
        <p:spPr>
          <a:xfrm>
            <a:off x="4706700" y="3386225"/>
            <a:ext cx="934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ko">
                <a:latin typeface="Lato"/>
                <a:ea typeface="Lato"/>
                <a:cs typeface="Lato"/>
                <a:sym typeface="Lato"/>
              </a:rPr>
              <a:t>7월</a:t>
            </a:r>
            <a:endParaRPr b="1">
              <a:latin typeface="Lato"/>
              <a:ea typeface="Lato"/>
              <a:cs typeface="Lato"/>
              <a:sym typeface="Lato"/>
            </a:endParaRPr>
          </a:p>
        </p:txBody>
      </p:sp>
      <p:sp>
        <p:nvSpPr>
          <p:cNvPr id="355" name="Google Shape;355;p30"/>
          <p:cNvSpPr txBox="1"/>
          <p:nvPr>
            <p:ph type="title"/>
          </p:nvPr>
        </p:nvSpPr>
        <p:spPr>
          <a:xfrm>
            <a:off x="5061600" y="1804700"/>
            <a:ext cx="237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ko" sz="1200">
                <a:solidFill>
                  <a:srgbClr val="E16347"/>
                </a:solidFill>
              </a:rPr>
              <a:t>코딩 진행</a:t>
            </a:r>
            <a:br>
              <a:rPr lang="ko" sz="1200">
                <a:solidFill>
                  <a:srgbClr val="E16347"/>
                </a:solidFill>
              </a:rPr>
            </a:br>
            <a:r>
              <a:rPr lang="ko" sz="1200">
                <a:solidFill>
                  <a:srgbClr val="E16347"/>
                </a:solidFill>
              </a:rPr>
              <a:t>테스트 및 디버깅</a:t>
            </a:r>
            <a:endParaRPr sz="1200">
              <a:solidFill>
                <a:srgbClr val="E16347"/>
              </a:solidFill>
            </a:endParaRPr>
          </a:p>
        </p:txBody>
      </p:sp>
      <p:sp>
        <p:nvSpPr>
          <p:cNvPr id="356" name="Google Shape;356;p30"/>
          <p:cNvSpPr txBox="1"/>
          <p:nvPr>
            <p:ph idx="4294967295" type="body"/>
          </p:nvPr>
        </p:nvSpPr>
        <p:spPr>
          <a:xfrm>
            <a:off x="5061600" y="2302650"/>
            <a:ext cx="2214900" cy="6213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ko" sz="900"/>
              <a:t>• Front - App 코딩 보완</a:t>
            </a:r>
            <a:br>
              <a:rPr lang="ko" sz="900"/>
            </a:br>
            <a:r>
              <a:rPr lang="ko" sz="900"/>
              <a:t>• 코딩 보완</a:t>
            </a:r>
            <a:br>
              <a:rPr lang="ko" sz="900"/>
            </a:br>
            <a:r>
              <a:rPr lang="ko" sz="900"/>
              <a:t>• 전반적 테스트</a:t>
            </a:r>
            <a:endParaRPr sz="900"/>
          </a:p>
        </p:txBody>
      </p:sp>
      <p:grpSp>
        <p:nvGrpSpPr>
          <p:cNvPr id="357" name="Google Shape;357;p30"/>
          <p:cNvGrpSpPr/>
          <p:nvPr/>
        </p:nvGrpSpPr>
        <p:grpSpPr>
          <a:xfrm>
            <a:off x="845575" y="2983965"/>
            <a:ext cx="92400" cy="411825"/>
            <a:chOff x="845575" y="2563700"/>
            <a:chExt cx="92400" cy="411825"/>
          </a:xfrm>
        </p:grpSpPr>
        <p:cxnSp>
          <p:nvCxnSpPr>
            <p:cNvPr id="358" name="Google Shape;358;p30"/>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359" name="Google Shape;359;p30"/>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30"/>
          <p:cNvGrpSpPr/>
          <p:nvPr/>
        </p:nvGrpSpPr>
        <p:grpSpPr>
          <a:xfrm rot="10800000">
            <a:off x="1915375" y="3263367"/>
            <a:ext cx="92400" cy="411825"/>
            <a:chOff x="2070100" y="2563700"/>
            <a:chExt cx="92400" cy="411825"/>
          </a:xfrm>
        </p:grpSpPr>
        <p:cxnSp>
          <p:nvCxnSpPr>
            <p:cNvPr id="361" name="Google Shape;361;p30"/>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362" name="Google Shape;362;p30"/>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 name="Google Shape;363;p30"/>
          <p:cNvGrpSpPr/>
          <p:nvPr/>
        </p:nvGrpSpPr>
        <p:grpSpPr>
          <a:xfrm>
            <a:off x="2985175" y="2983965"/>
            <a:ext cx="92400" cy="411825"/>
            <a:chOff x="845575" y="2563700"/>
            <a:chExt cx="92400" cy="411825"/>
          </a:xfrm>
        </p:grpSpPr>
        <p:cxnSp>
          <p:nvCxnSpPr>
            <p:cNvPr id="364" name="Google Shape;364;p30"/>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365" name="Google Shape;365;p30"/>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30"/>
          <p:cNvGrpSpPr/>
          <p:nvPr/>
        </p:nvGrpSpPr>
        <p:grpSpPr>
          <a:xfrm rot="10800000">
            <a:off x="4054975" y="3263367"/>
            <a:ext cx="92400" cy="411825"/>
            <a:chOff x="2070100" y="2563700"/>
            <a:chExt cx="92400" cy="411825"/>
          </a:xfrm>
        </p:grpSpPr>
        <p:cxnSp>
          <p:nvCxnSpPr>
            <p:cNvPr id="367" name="Google Shape;367;p30"/>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368" name="Google Shape;368;p30"/>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 name="Google Shape;369;p30"/>
          <p:cNvGrpSpPr/>
          <p:nvPr/>
        </p:nvGrpSpPr>
        <p:grpSpPr>
          <a:xfrm>
            <a:off x="5124775" y="2983965"/>
            <a:ext cx="92400" cy="411825"/>
            <a:chOff x="845575" y="2563700"/>
            <a:chExt cx="92400" cy="411825"/>
          </a:xfrm>
        </p:grpSpPr>
        <p:cxnSp>
          <p:nvCxnSpPr>
            <p:cNvPr id="370" name="Google Shape;370;p30"/>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371" name="Google Shape;371;p30"/>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30"/>
          <p:cNvSpPr txBox="1"/>
          <p:nvPr/>
        </p:nvSpPr>
        <p:spPr>
          <a:xfrm>
            <a:off x="5810415" y="2881869"/>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ko">
                <a:latin typeface="Lato"/>
                <a:ea typeface="Lato"/>
                <a:cs typeface="Lato"/>
                <a:sym typeface="Lato"/>
              </a:rPr>
              <a:t>8</a:t>
            </a:r>
            <a:r>
              <a:rPr b="1" lang="ko">
                <a:latin typeface="Lato"/>
                <a:ea typeface="Lato"/>
                <a:cs typeface="Lato"/>
                <a:sym typeface="Lato"/>
              </a:rPr>
              <a:t>월</a:t>
            </a:r>
            <a:endParaRPr b="1">
              <a:latin typeface="Lato"/>
              <a:ea typeface="Lato"/>
              <a:cs typeface="Lato"/>
              <a:sym typeface="Lato"/>
            </a:endParaRPr>
          </a:p>
        </p:txBody>
      </p:sp>
      <p:sp>
        <p:nvSpPr>
          <p:cNvPr id="373" name="Google Shape;373;p30"/>
          <p:cNvSpPr txBox="1"/>
          <p:nvPr>
            <p:ph type="title"/>
          </p:nvPr>
        </p:nvSpPr>
        <p:spPr>
          <a:xfrm>
            <a:off x="6124400" y="3701250"/>
            <a:ext cx="30195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br>
              <a:rPr lang="ko" sz="1200">
                <a:solidFill>
                  <a:srgbClr val="E16347"/>
                </a:solidFill>
              </a:rPr>
            </a:br>
            <a:r>
              <a:rPr lang="ko" sz="1200">
                <a:solidFill>
                  <a:srgbClr val="E16347"/>
                </a:solidFill>
              </a:rPr>
              <a:t>중간 점검 및 전반적 보완</a:t>
            </a:r>
            <a:endParaRPr sz="1200">
              <a:solidFill>
                <a:srgbClr val="E16347"/>
              </a:solidFill>
            </a:endParaRPr>
          </a:p>
        </p:txBody>
      </p:sp>
      <p:sp>
        <p:nvSpPr>
          <p:cNvPr id="374" name="Google Shape;374;p30"/>
          <p:cNvSpPr txBox="1"/>
          <p:nvPr>
            <p:ph idx="4294967295" type="body"/>
          </p:nvPr>
        </p:nvSpPr>
        <p:spPr>
          <a:xfrm>
            <a:off x="6124400" y="4188575"/>
            <a:ext cx="3019500" cy="772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ko" sz="900"/>
              <a:t>• App 디자인 보완</a:t>
            </a:r>
            <a:br>
              <a:rPr lang="ko" sz="900"/>
            </a:br>
            <a:r>
              <a:rPr lang="ko" sz="900"/>
              <a:t>• 코딩 보완</a:t>
            </a:r>
            <a:br>
              <a:rPr lang="ko" sz="900"/>
            </a:br>
            <a:r>
              <a:rPr lang="ko" sz="900"/>
              <a:t>• 전반적 테스트</a:t>
            </a:r>
            <a:endParaRPr sz="900"/>
          </a:p>
        </p:txBody>
      </p:sp>
      <p:sp>
        <p:nvSpPr>
          <p:cNvPr id="375" name="Google Shape;375;p30"/>
          <p:cNvSpPr txBox="1"/>
          <p:nvPr/>
        </p:nvSpPr>
        <p:spPr>
          <a:xfrm>
            <a:off x="6810501" y="3386944"/>
            <a:ext cx="1027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ko">
                <a:latin typeface="Lato"/>
                <a:ea typeface="Lato"/>
                <a:cs typeface="Lato"/>
                <a:sym typeface="Lato"/>
              </a:rPr>
              <a:t>9월 ~ 10</a:t>
            </a:r>
            <a:r>
              <a:rPr b="1" lang="ko">
                <a:latin typeface="Lato"/>
                <a:ea typeface="Lato"/>
                <a:cs typeface="Lato"/>
                <a:sym typeface="Lato"/>
              </a:rPr>
              <a:t>월</a:t>
            </a:r>
            <a:endParaRPr b="1">
              <a:latin typeface="Lato"/>
              <a:ea typeface="Lato"/>
              <a:cs typeface="Lato"/>
              <a:sym typeface="Lato"/>
            </a:endParaRPr>
          </a:p>
        </p:txBody>
      </p:sp>
      <p:sp>
        <p:nvSpPr>
          <p:cNvPr id="376" name="Google Shape;376;p30"/>
          <p:cNvSpPr txBox="1"/>
          <p:nvPr>
            <p:ph type="title"/>
          </p:nvPr>
        </p:nvSpPr>
        <p:spPr>
          <a:xfrm>
            <a:off x="7194400" y="1805300"/>
            <a:ext cx="22149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br>
              <a:rPr lang="ko" sz="1200">
                <a:solidFill>
                  <a:srgbClr val="E16347"/>
                </a:solidFill>
              </a:rPr>
            </a:br>
            <a:r>
              <a:rPr lang="ko" sz="1200">
                <a:solidFill>
                  <a:srgbClr val="E16347"/>
                </a:solidFill>
              </a:rPr>
              <a:t>전반적 보완 및 최종 점검</a:t>
            </a:r>
            <a:endParaRPr sz="1200">
              <a:solidFill>
                <a:srgbClr val="E16347"/>
              </a:solidFill>
            </a:endParaRPr>
          </a:p>
        </p:txBody>
      </p:sp>
      <p:sp>
        <p:nvSpPr>
          <p:cNvPr id="377" name="Google Shape;377;p30"/>
          <p:cNvSpPr txBox="1"/>
          <p:nvPr>
            <p:ph idx="4294967295" type="body"/>
          </p:nvPr>
        </p:nvSpPr>
        <p:spPr>
          <a:xfrm>
            <a:off x="7194400" y="2303349"/>
            <a:ext cx="2214900" cy="6213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ko" sz="900"/>
              <a:t>• Back &amp; Front - 전반적 코딩 보완</a:t>
            </a:r>
            <a:br>
              <a:rPr lang="ko" sz="900"/>
            </a:br>
            <a:r>
              <a:rPr lang="ko" sz="900"/>
              <a:t>• 최종 점검 및 보완</a:t>
            </a:r>
            <a:br>
              <a:rPr lang="ko" sz="900"/>
            </a:br>
            <a:r>
              <a:rPr lang="ko" sz="900"/>
              <a:t>• </a:t>
            </a:r>
            <a:r>
              <a:rPr lang="ko" sz="900"/>
              <a:t>전반</a:t>
            </a:r>
            <a:r>
              <a:rPr lang="ko" sz="900"/>
              <a:t>적 테스트</a:t>
            </a:r>
            <a:endParaRPr sz="900"/>
          </a:p>
        </p:txBody>
      </p:sp>
      <p:grpSp>
        <p:nvGrpSpPr>
          <p:cNvPr id="378" name="Google Shape;378;p30"/>
          <p:cNvGrpSpPr/>
          <p:nvPr/>
        </p:nvGrpSpPr>
        <p:grpSpPr>
          <a:xfrm rot="10800000">
            <a:off x="6189857" y="3264086"/>
            <a:ext cx="92400" cy="411825"/>
            <a:chOff x="2070100" y="2563700"/>
            <a:chExt cx="92400" cy="411825"/>
          </a:xfrm>
        </p:grpSpPr>
        <p:cxnSp>
          <p:nvCxnSpPr>
            <p:cNvPr id="379" name="Google Shape;379;p30"/>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380" name="Google Shape;380;p30"/>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30"/>
          <p:cNvGrpSpPr/>
          <p:nvPr/>
        </p:nvGrpSpPr>
        <p:grpSpPr>
          <a:xfrm>
            <a:off x="7259657" y="2984683"/>
            <a:ext cx="92400" cy="411825"/>
            <a:chOff x="845575" y="2563700"/>
            <a:chExt cx="92400" cy="411825"/>
          </a:xfrm>
        </p:grpSpPr>
        <p:cxnSp>
          <p:nvCxnSpPr>
            <p:cNvPr id="382" name="Google Shape;382;p30"/>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383" name="Google Shape;383;p30"/>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1"/>
          <p:cNvSpPr/>
          <p:nvPr/>
        </p:nvSpPr>
        <p:spPr>
          <a:xfrm>
            <a:off x="5096082" y="3480875"/>
            <a:ext cx="1080000" cy="327600"/>
          </a:xfrm>
          <a:prstGeom prst="roundRect">
            <a:avLst>
              <a:gd fmla="val 16667" name="adj"/>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300">
                <a:solidFill>
                  <a:schemeClr val="lt1"/>
                </a:solidFill>
              </a:rPr>
              <a:t>할 일</a:t>
            </a:r>
            <a:endParaRPr b="1" sz="1300"/>
          </a:p>
        </p:txBody>
      </p:sp>
      <p:sp>
        <p:nvSpPr>
          <p:cNvPr id="389" name="Google Shape;389;p31"/>
          <p:cNvSpPr/>
          <p:nvPr/>
        </p:nvSpPr>
        <p:spPr>
          <a:xfrm>
            <a:off x="5096082" y="2029875"/>
            <a:ext cx="1080000" cy="327600"/>
          </a:xfrm>
          <a:prstGeom prst="roundRect">
            <a:avLst>
              <a:gd fmla="val 16667" name="adj"/>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300">
                <a:solidFill>
                  <a:schemeClr val="lt1"/>
                </a:solidFill>
              </a:rPr>
              <a:t>팔로우</a:t>
            </a:r>
            <a:endParaRPr b="1" sz="1300"/>
          </a:p>
        </p:txBody>
      </p:sp>
      <p:sp>
        <p:nvSpPr>
          <p:cNvPr id="390" name="Google Shape;390;p31"/>
          <p:cNvSpPr txBox="1"/>
          <p:nvPr>
            <p:ph idx="1" type="body"/>
          </p:nvPr>
        </p:nvSpPr>
        <p:spPr>
          <a:xfrm>
            <a:off x="5161732" y="3844275"/>
            <a:ext cx="2249700" cy="1051800"/>
          </a:xfrm>
          <a:prstGeom prst="rect">
            <a:avLst/>
          </a:prstGeom>
        </p:spPr>
        <p:txBody>
          <a:bodyPr anchorCtr="0" anchor="t" bIns="91425" lIns="91425" spcFirstLastPara="1" rIns="91425" wrap="square" tIns="91425">
            <a:noAutofit/>
          </a:bodyPr>
          <a:lstStyle/>
          <a:p>
            <a:pPr indent="-177850" lvl="0" marL="216000" rtl="0" algn="l">
              <a:lnSpc>
                <a:spcPct val="100000"/>
              </a:lnSpc>
              <a:spcBef>
                <a:spcPts val="0"/>
              </a:spcBef>
              <a:spcAft>
                <a:spcPts val="0"/>
              </a:spcAft>
              <a:buSzPts val="1100"/>
              <a:buChar char="●"/>
            </a:pPr>
            <a:r>
              <a:rPr lang="ko" sz="1100"/>
              <a:t>사용자 주체로 할 일 관리 기능</a:t>
            </a:r>
            <a:endParaRPr sz="1100"/>
          </a:p>
          <a:p>
            <a:pPr indent="-177850" lvl="0" marL="216000" rtl="0" algn="l">
              <a:lnSpc>
                <a:spcPct val="100000"/>
              </a:lnSpc>
              <a:spcBef>
                <a:spcPts val="0"/>
              </a:spcBef>
              <a:spcAft>
                <a:spcPts val="0"/>
              </a:spcAft>
              <a:buSzPts val="1100"/>
              <a:buChar char="●"/>
            </a:pPr>
            <a:r>
              <a:rPr lang="ko" sz="1100"/>
              <a:t>마감일을 설정해 일자별 관리 가능</a:t>
            </a:r>
            <a:endParaRPr sz="1100"/>
          </a:p>
          <a:p>
            <a:pPr indent="-177850" lvl="0" marL="216000" rtl="0" algn="l">
              <a:lnSpc>
                <a:spcPct val="100000"/>
              </a:lnSpc>
              <a:spcBef>
                <a:spcPts val="0"/>
              </a:spcBef>
              <a:spcAft>
                <a:spcPts val="0"/>
              </a:spcAft>
              <a:buSzPts val="1100"/>
              <a:buChar char="●"/>
            </a:pPr>
            <a:r>
              <a:rPr lang="ko" sz="1100"/>
              <a:t>색상 지정을 통해 분류 가능</a:t>
            </a:r>
            <a:endParaRPr sz="1100"/>
          </a:p>
        </p:txBody>
      </p:sp>
      <p:sp>
        <p:nvSpPr>
          <p:cNvPr id="391" name="Google Shape;391;p31"/>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시스템 기능</a:t>
            </a:r>
            <a:endParaRPr/>
          </a:p>
        </p:txBody>
      </p:sp>
      <p:sp>
        <p:nvSpPr>
          <p:cNvPr id="392" name="Google Shape;392;p31"/>
          <p:cNvSpPr/>
          <p:nvPr/>
        </p:nvSpPr>
        <p:spPr>
          <a:xfrm>
            <a:off x="1401212" y="3480875"/>
            <a:ext cx="1080000" cy="327600"/>
          </a:xfrm>
          <a:prstGeom prst="roundRect">
            <a:avLst>
              <a:gd fmla="val 16667" name="adj"/>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300">
                <a:solidFill>
                  <a:schemeClr val="lt1"/>
                </a:solidFill>
              </a:rPr>
              <a:t>그룹</a:t>
            </a:r>
            <a:endParaRPr b="1" sz="1300"/>
          </a:p>
        </p:txBody>
      </p:sp>
      <p:sp>
        <p:nvSpPr>
          <p:cNvPr id="393" name="Google Shape;393;p31"/>
          <p:cNvSpPr/>
          <p:nvPr/>
        </p:nvSpPr>
        <p:spPr>
          <a:xfrm>
            <a:off x="1401212" y="2029875"/>
            <a:ext cx="1080000" cy="327600"/>
          </a:xfrm>
          <a:prstGeom prst="roundRect">
            <a:avLst>
              <a:gd fmla="val 16667" name="adj"/>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300">
                <a:solidFill>
                  <a:schemeClr val="lt1"/>
                </a:solidFill>
              </a:rPr>
              <a:t>사용자</a:t>
            </a:r>
            <a:endParaRPr b="1" sz="1300"/>
          </a:p>
        </p:txBody>
      </p:sp>
      <p:sp>
        <p:nvSpPr>
          <p:cNvPr id="394" name="Google Shape;394;p31"/>
          <p:cNvSpPr txBox="1"/>
          <p:nvPr>
            <p:ph idx="1" type="body"/>
          </p:nvPr>
        </p:nvSpPr>
        <p:spPr>
          <a:xfrm>
            <a:off x="1401210" y="3844275"/>
            <a:ext cx="2249700" cy="1051800"/>
          </a:xfrm>
          <a:prstGeom prst="rect">
            <a:avLst/>
          </a:prstGeom>
        </p:spPr>
        <p:txBody>
          <a:bodyPr anchorCtr="0" anchor="t" bIns="91425" lIns="91425" spcFirstLastPara="1" rIns="91425" wrap="square" tIns="91425">
            <a:noAutofit/>
          </a:bodyPr>
          <a:lstStyle/>
          <a:p>
            <a:pPr indent="-177850" lvl="0" marL="216000" rtl="0" algn="l">
              <a:lnSpc>
                <a:spcPct val="100000"/>
              </a:lnSpc>
              <a:spcBef>
                <a:spcPts val="0"/>
              </a:spcBef>
              <a:spcAft>
                <a:spcPts val="0"/>
              </a:spcAft>
              <a:buSzPts val="1100"/>
              <a:buChar char="●"/>
            </a:pPr>
            <a:r>
              <a:rPr lang="ko" sz="1100"/>
              <a:t>그룹, 그룹원 관리</a:t>
            </a:r>
            <a:endParaRPr sz="1100"/>
          </a:p>
          <a:p>
            <a:pPr indent="-177850" lvl="0" marL="216000" rtl="0" algn="l">
              <a:lnSpc>
                <a:spcPct val="100000"/>
              </a:lnSpc>
              <a:spcBef>
                <a:spcPts val="0"/>
              </a:spcBef>
              <a:spcAft>
                <a:spcPts val="0"/>
              </a:spcAft>
              <a:buSzPts val="1100"/>
              <a:buChar char="●"/>
            </a:pPr>
            <a:r>
              <a:rPr lang="ko" sz="1100"/>
              <a:t>그룹 </a:t>
            </a:r>
            <a:r>
              <a:rPr lang="ko" sz="1100"/>
              <a:t>자체의 공개범위를 통해 그룹 특성별 관리</a:t>
            </a:r>
            <a:endParaRPr sz="1100"/>
          </a:p>
          <a:p>
            <a:pPr indent="-177850" lvl="0" marL="216000" rtl="0" algn="l">
              <a:lnSpc>
                <a:spcPct val="100000"/>
              </a:lnSpc>
              <a:spcBef>
                <a:spcPts val="0"/>
              </a:spcBef>
              <a:spcAft>
                <a:spcPts val="0"/>
              </a:spcAft>
              <a:buSzPts val="1100"/>
              <a:buChar char="●"/>
            </a:pPr>
            <a:r>
              <a:rPr lang="ko" sz="1100"/>
              <a:t>그룹의 일정 / 미디어 등 게시물 관리</a:t>
            </a:r>
            <a:endParaRPr sz="1100"/>
          </a:p>
        </p:txBody>
      </p:sp>
      <p:sp>
        <p:nvSpPr>
          <p:cNvPr id="395" name="Google Shape;395;p31"/>
          <p:cNvSpPr txBox="1"/>
          <p:nvPr>
            <p:ph idx="1" type="body"/>
          </p:nvPr>
        </p:nvSpPr>
        <p:spPr>
          <a:xfrm>
            <a:off x="1401210" y="2393275"/>
            <a:ext cx="2249700" cy="1051800"/>
          </a:xfrm>
          <a:prstGeom prst="rect">
            <a:avLst/>
          </a:prstGeom>
        </p:spPr>
        <p:txBody>
          <a:bodyPr anchorCtr="0" anchor="t" bIns="91425" lIns="91425" spcFirstLastPara="1" rIns="91425" wrap="square" tIns="91425">
            <a:noAutofit/>
          </a:bodyPr>
          <a:lstStyle/>
          <a:p>
            <a:pPr indent="-177850" lvl="0" marL="216000" rtl="0" algn="l">
              <a:lnSpc>
                <a:spcPct val="100000"/>
              </a:lnSpc>
              <a:spcBef>
                <a:spcPts val="0"/>
              </a:spcBef>
              <a:spcAft>
                <a:spcPts val="0"/>
              </a:spcAft>
              <a:buSzPts val="1100"/>
              <a:buChar char="●"/>
            </a:pPr>
            <a:r>
              <a:rPr lang="ko" sz="1100"/>
              <a:t>사용자 생성 및 수정, 삭제 기능</a:t>
            </a:r>
            <a:endParaRPr sz="1100"/>
          </a:p>
          <a:p>
            <a:pPr indent="-177850" lvl="0" marL="216000" rtl="0" algn="l">
              <a:lnSpc>
                <a:spcPct val="100000"/>
              </a:lnSpc>
              <a:spcBef>
                <a:spcPts val="0"/>
              </a:spcBef>
              <a:spcAft>
                <a:spcPts val="0"/>
              </a:spcAft>
              <a:buSzPts val="1100"/>
              <a:buChar char="●"/>
            </a:pPr>
            <a:r>
              <a:rPr lang="ko" sz="1100"/>
              <a:t>프로필 사진, 상태 메세지를 통한 프로필 커스터마이징</a:t>
            </a:r>
            <a:endParaRPr sz="1100"/>
          </a:p>
        </p:txBody>
      </p:sp>
      <p:sp>
        <p:nvSpPr>
          <p:cNvPr id="396" name="Google Shape;396;p31"/>
          <p:cNvSpPr txBox="1"/>
          <p:nvPr>
            <p:ph idx="1" type="body"/>
          </p:nvPr>
        </p:nvSpPr>
        <p:spPr>
          <a:xfrm>
            <a:off x="5161721" y="2393275"/>
            <a:ext cx="2249700" cy="1051800"/>
          </a:xfrm>
          <a:prstGeom prst="rect">
            <a:avLst/>
          </a:prstGeom>
        </p:spPr>
        <p:txBody>
          <a:bodyPr anchorCtr="0" anchor="t" bIns="91425" lIns="91425" spcFirstLastPara="1" rIns="91425" wrap="square" tIns="91425">
            <a:noAutofit/>
          </a:bodyPr>
          <a:lstStyle/>
          <a:p>
            <a:pPr indent="-177850" lvl="0" marL="216000" rtl="0" algn="l">
              <a:lnSpc>
                <a:spcPct val="100000"/>
              </a:lnSpc>
              <a:spcBef>
                <a:spcPts val="0"/>
              </a:spcBef>
              <a:spcAft>
                <a:spcPts val="0"/>
              </a:spcAft>
              <a:buSzPts val="1100"/>
              <a:buChar char="●"/>
            </a:pPr>
            <a:r>
              <a:rPr lang="ko" sz="1100"/>
              <a:t>사용자 간의 팔로우 상호작용 기능</a:t>
            </a:r>
            <a:endParaRPr sz="1100"/>
          </a:p>
          <a:p>
            <a:pPr indent="-177850" lvl="0" marL="216000" rtl="0" algn="l">
              <a:lnSpc>
                <a:spcPct val="100000"/>
              </a:lnSpc>
              <a:spcBef>
                <a:spcPts val="0"/>
              </a:spcBef>
              <a:spcAft>
                <a:spcPts val="0"/>
              </a:spcAft>
              <a:buSzPts val="1100"/>
              <a:buChar char="●"/>
            </a:pPr>
            <a:r>
              <a:rPr lang="ko" sz="1100"/>
              <a:t>팔로우 관계를 통한 친구관리</a:t>
            </a:r>
            <a:endParaRPr sz="1100"/>
          </a:p>
          <a:p>
            <a:pPr indent="-177850" lvl="0" marL="216000" rtl="0" algn="l">
              <a:lnSpc>
                <a:spcPct val="100000"/>
              </a:lnSpc>
              <a:spcBef>
                <a:spcPts val="0"/>
              </a:spcBef>
              <a:spcAft>
                <a:spcPts val="0"/>
              </a:spcAft>
              <a:buSzPts val="1100"/>
              <a:buChar char="●"/>
            </a:pPr>
            <a:r>
              <a:rPr lang="ko" sz="1100"/>
              <a:t>팔로우 관계를 통한 공개범위 관리</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2"/>
          <p:cNvSpPr/>
          <p:nvPr/>
        </p:nvSpPr>
        <p:spPr>
          <a:xfrm>
            <a:off x="6380200" y="3480875"/>
            <a:ext cx="1080000" cy="327600"/>
          </a:xfrm>
          <a:prstGeom prst="roundRect">
            <a:avLst>
              <a:gd fmla="val 16667" name="adj"/>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300">
                <a:solidFill>
                  <a:schemeClr val="lt1"/>
                </a:solidFill>
              </a:rPr>
              <a:t>알림</a:t>
            </a:r>
            <a:endParaRPr b="1" sz="1300"/>
          </a:p>
        </p:txBody>
      </p:sp>
      <p:sp>
        <p:nvSpPr>
          <p:cNvPr id="402" name="Google Shape;402;p32"/>
          <p:cNvSpPr/>
          <p:nvPr/>
        </p:nvSpPr>
        <p:spPr>
          <a:xfrm>
            <a:off x="3604600" y="3480875"/>
            <a:ext cx="1080000" cy="327600"/>
          </a:xfrm>
          <a:prstGeom prst="roundRect">
            <a:avLst>
              <a:gd fmla="val 16667" name="adj"/>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300">
                <a:solidFill>
                  <a:schemeClr val="lt1"/>
                </a:solidFill>
              </a:rPr>
              <a:t>채팅</a:t>
            </a:r>
            <a:endParaRPr b="1" sz="1300"/>
          </a:p>
        </p:txBody>
      </p:sp>
      <p:sp>
        <p:nvSpPr>
          <p:cNvPr id="403" name="Google Shape;403;p32"/>
          <p:cNvSpPr/>
          <p:nvPr/>
        </p:nvSpPr>
        <p:spPr>
          <a:xfrm>
            <a:off x="6380200" y="2029875"/>
            <a:ext cx="1080000" cy="327600"/>
          </a:xfrm>
          <a:prstGeom prst="roundRect">
            <a:avLst>
              <a:gd fmla="val 16667" name="adj"/>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300">
                <a:solidFill>
                  <a:schemeClr val="lt1"/>
                </a:solidFill>
              </a:rPr>
              <a:t>미디어</a:t>
            </a:r>
            <a:endParaRPr b="1" sz="1300"/>
          </a:p>
        </p:txBody>
      </p:sp>
      <p:sp>
        <p:nvSpPr>
          <p:cNvPr id="404" name="Google Shape;404;p32"/>
          <p:cNvSpPr/>
          <p:nvPr/>
        </p:nvSpPr>
        <p:spPr>
          <a:xfrm>
            <a:off x="3604600" y="2029875"/>
            <a:ext cx="1080000" cy="327600"/>
          </a:xfrm>
          <a:prstGeom prst="roundRect">
            <a:avLst>
              <a:gd fmla="val 16667" name="adj"/>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300">
                <a:solidFill>
                  <a:schemeClr val="lt1"/>
                </a:solidFill>
              </a:rPr>
              <a:t>일정</a:t>
            </a:r>
            <a:endParaRPr b="1" sz="1300"/>
          </a:p>
        </p:txBody>
      </p:sp>
      <p:sp>
        <p:nvSpPr>
          <p:cNvPr id="405" name="Google Shape;405;p32"/>
          <p:cNvSpPr txBox="1"/>
          <p:nvPr>
            <p:ph idx="1" type="body"/>
          </p:nvPr>
        </p:nvSpPr>
        <p:spPr>
          <a:xfrm>
            <a:off x="6506136" y="3844275"/>
            <a:ext cx="2495100" cy="1051800"/>
          </a:xfrm>
          <a:prstGeom prst="rect">
            <a:avLst/>
          </a:prstGeom>
        </p:spPr>
        <p:txBody>
          <a:bodyPr anchorCtr="0" anchor="t" bIns="91425" lIns="91425" spcFirstLastPara="1" rIns="91425" wrap="square" tIns="91425">
            <a:noAutofit/>
          </a:bodyPr>
          <a:lstStyle/>
          <a:p>
            <a:pPr indent="-177850" lvl="0" marL="216000" rtl="0" algn="l">
              <a:lnSpc>
                <a:spcPct val="100000"/>
              </a:lnSpc>
              <a:spcBef>
                <a:spcPts val="0"/>
              </a:spcBef>
              <a:spcAft>
                <a:spcPts val="0"/>
              </a:spcAft>
              <a:buSzPts val="1100"/>
              <a:buChar char="●"/>
            </a:pPr>
            <a:r>
              <a:rPr b="1" lang="ko" sz="1100"/>
              <a:t>웹소켓 통신을 통한 실시간 알림</a:t>
            </a:r>
            <a:r>
              <a:rPr lang="ko" sz="1100"/>
              <a:t> 기능</a:t>
            </a:r>
            <a:endParaRPr sz="1100"/>
          </a:p>
          <a:p>
            <a:pPr indent="-177850" lvl="0" marL="216000" rtl="0" algn="l">
              <a:lnSpc>
                <a:spcPct val="100000"/>
              </a:lnSpc>
              <a:spcBef>
                <a:spcPts val="0"/>
              </a:spcBef>
              <a:spcAft>
                <a:spcPts val="0"/>
              </a:spcAft>
              <a:buSzPts val="1100"/>
              <a:buChar char="●"/>
            </a:pPr>
            <a:r>
              <a:rPr lang="ko" sz="1100"/>
              <a:t>사용자의 다양한 상호작용을 웹소켓 통신을 통해 전달</a:t>
            </a:r>
            <a:endParaRPr sz="1100"/>
          </a:p>
        </p:txBody>
      </p:sp>
      <p:sp>
        <p:nvSpPr>
          <p:cNvPr id="406" name="Google Shape;406;p32"/>
          <p:cNvSpPr txBox="1"/>
          <p:nvPr>
            <p:ph idx="1" type="body"/>
          </p:nvPr>
        </p:nvSpPr>
        <p:spPr>
          <a:xfrm>
            <a:off x="3670575" y="3844275"/>
            <a:ext cx="2491800" cy="1051800"/>
          </a:xfrm>
          <a:prstGeom prst="rect">
            <a:avLst/>
          </a:prstGeom>
        </p:spPr>
        <p:txBody>
          <a:bodyPr anchorCtr="0" anchor="t" bIns="91425" lIns="91425" spcFirstLastPara="1" rIns="91425" wrap="square" tIns="91425">
            <a:noAutofit/>
          </a:bodyPr>
          <a:lstStyle/>
          <a:p>
            <a:pPr indent="-177850" lvl="0" marL="216000" rtl="0" algn="l">
              <a:lnSpc>
                <a:spcPct val="100000"/>
              </a:lnSpc>
              <a:spcBef>
                <a:spcPts val="0"/>
              </a:spcBef>
              <a:spcAft>
                <a:spcPts val="0"/>
              </a:spcAft>
              <a:buSzPts val="1100"/>
              <a:buChar char="●"/>
            </a:pPr>
            <a:r>
              <a:rPr lang="ko" sz="1100"/>
              <a:t>DB &amp; 웹소켓을 통한 관리</a:t>
            </a:r>
            <a:endParaRPr sz="1100"/>
          </a:p>
          <a:p>
            <a:pPr indent="-177850" lvl="0" marL="216000" rtl="0" algn="l">
              <a:lnSpc>
                <a:spcPct val="100000"/>
              </a:lnSpc>
              <a:spcBef>
                <a:spcPts val="0"/>
              </a:spcBef>
              <a:spcAft>
                <a:spcPts val="0"/>
              </a:spcAft>
              <a:buSzPts val="1100"/>
              <a:buChar char="●"/>
            </a:pPr>
            <a:r>
              <a:rPr b="1" lang="ko" sz="1100"/>
              <a:t>실시간 채팅</a:t>
            </a:r>
            <a:r>
              <a:rPr lang="ko" sz="1100"/>
              <a:t> 가능</a:t>
            </a:r>
            <a:endParaRPr sz="1100"/>
          </a:p>
          <a:p>
            <a:pPr indent="-177850" lvl="0" marL="216000" rtl="0" algn="l">
              <a:lnSpc>
                <a:spcPct val="100000"/>
              </a:lnSpc>
              <a:spcBef>
                <a:spcPts val="0"/>
              </a:spcBef>
              <a:spcAft>
                <a:spcPts val="0"/>
              </a:spcAft>
              <a:buSzPts val="1100"/>
              <a:buChar char="●"/>
            </a:pPr>
            <a:r>
              <a:rPr lang="ko" sz="1100"/>
              <a:t>개인과 개인, 사용자들의 그룹 간 채팅 가능</a:t>
            </a:r>
            <a:endParaRPr sz="1100"/>
          </a:p>
        </p:txBody>
      </p:sp>
      <p:sp>
        <p:nvSpPr>
          <p:cNvPr id="407" name="Google Shape;407;p32"/>
          <p:cNvSpPr txBox="1"/>
          <p:nvPr>
            <p:ph idx="1" type="body"/>
          </p:nvPr>
        </p:nvSpPr>
        <p:spPr>
          <a:xfrm>
            <a:off x="3667149" y="2393275"/>
            <a:ext cx="2491800" cy="1051800"/>
          </a:xfrm>
          <a:prstGeom prst="rect">
            <a:avLst/>
          </a:prstGeom>
        </p:spPr>
        <p:txBody>
          <a:bodyPr anchorCtr="0" anchor="t" bIns="91425" lIns="91425" spcFirstLastPara="1" rIns="91425" wrap="square" tIns="91425">
            <a:noAutofit/>
          </a:bodyPr>
          <a:lstStyle/>
          <a:p>
            <a:pPr indent="-177850" lvl="0" marL="216000" rtl="0" algn="l">
              <a:lnSpc>
                <a:spcPct val="100000"/>
              </a:lnSpc>
              <a:spcBef>
                <a:spcPts val="0"/>
              </a:spcBef>
              <a:spcAft>
                <a:spcPts val="0"/>
              </a:spcAft>
              <a:buSzPts val="1100"/>
              <a:buChar char="●"/>
            </a:pPr>
            <a:r>
              <a:rPr lang="ko" sz="1100"/>
              <a:t>일정 등록 및 수정, 삭제 기능</a:t>
            </a:r>
            <a:endParaRPr sz="1100"/>
          </a:p>
          <a:p>
            <a:pPr indent="-177850" lvl="0" marL="216000" rtl="0" algn="l">
              <a:lnSpc>
                <a:spcPct val="100000"/>
              </a:lnSpc>
              <a:spcBef>
                <a:spcPts val="0"/>
              </a:spcBef>
              <a:spcAft>
                <a:spcPts val="0"/>
              </a:spcAft>
              <a:buSzPts val="1100"/>
              <a:buChar char="●"/>
            </a:pPr>
            <a:r>
              <a:rPr b="1" lang="ko" sz="1100"/>
              <a:t>일정 멤버 관리</a:t>
            </a:r>
            <a:r>
              <a:rPr lang="ko" sz="1100"/>
              <a:t>를 통한 타 사용자와의 상호작용</a:t>
            </a:r>
            <a:endParaRPr sz="1100"/>
          </a:p>
          <a:p>
            <a:pPr indent="-177850" lvl="0" marL="216000" rtl="0" algn="l">
              <a:lnSpc>
                <a:spcPct val="100000"/>
              </a:lnSpc>
              <a:spcBef>
                <a:spcPts val="0"/>
              </a:spcBef>
              <a:spcAft>
                <a:spcPts val="0"/>
              </a:spcAft>
              <a:buSzPts val="1100"/>
              <a:buChar char="●"/>
            </a:pPr>
            <a:r>
              <a:rPr b="1" lang="ko" sz="1100"/>
              <a:t>게시물형, 달력형 일정 공유</a:t>
            </a:r>
            <a:endParaRPr b="1" sz="1100"/>
          </a:p>
        </p:txBody>
      </p:sp>
      <p:sp>
        <p:nvSpPr>
          <p:cNvPr id="408" name="Google Shape;408;p32"/>
          <p:cNvSpPr txBox="1"/>
          <p:nvPr>
            <p:ph idx="1" type="body"/>
          </p:nvPr>
        </p:nvSpPr>
        <p:spPr>
          <a:xfrm>
            <a:off x="6499275" y="2393275"/>
            <a:ext cx="2495100" cy="1051800"/>
          </a:xfrm>
          <a:prstGeom prst="rect">
            <a:avLst/>
          </a:prstGeom>
        </p:spPr>
        <p:txBody>
          <a:bodyPr anchorCtr="0" anchor="t" bIns="91425" lIns="91425" spcFirstLastPara="1" rIns="91425" wrap="square" tIns="91425">
            <a:noAutofit/>
          </a:bodyPr>
          <a:lstStyle/>
          <a:p>
            <a:pPr indent="-177850" lvl="0" marL="216000" rtl="0" algn="l">
              <a:lnSpc>
                <a:spcPct val="100000"/>
              </a:lnSpc>
              <a:spcBef>
                <a:spcPts val="0"/>
              </a:spcBef>
              <a:spcAft>
                <a:spcPts val="0"/>
              </a:spcAft>
              <a:buSzPts val="1100"/>
              <a:buChar char="●"/>
            </a:pPr>
            <a:r>
              <a:rPr b="1" lang="ko" sz="1100"/>
              <a:t>사진, 동영상, 오디오</a:t>
            </a:r>
            <a:r>
              <a:rPr lang="ko" sz="1100"/>
              <a:t> 등록 및 삭제 기능</a:t>
            </a:r>
            <a:endParaRPr sz="1100"/>
          </a:p>
          <a:p>
            <a:pPr indent="-177850" lvl="0" marL="216000" rtl="0" algn="l">
              <a:lnSpc>
                <a:spcPct val="100000"/>
              </a:lnSpc>
              <a:spcBef>
                <a:spcPts val="0"/>
              </a:spcBef>
              <a:spcAft>
                <a:spcPts val="0"/>
              </a:spcAft>
              <a:buSzPts val="1100"/>
              <a:buChar char="●"/>
            </a:pPr>
            <a:r>
              <a:rPr b="1" lang="ko" sz="1100"/>
              <a:t>서버 스토리지</a:t>
            </a:r>
            <a:r>
              <a:rPr lang="ko" sz="1100"/>
              <a:t>를 통한 데이터 관리</a:t>
            </a:r>
            <a:endParaRPr sz="1100"/>
          </a:p>
          <a:p>
            <a:pPr indent="-177850" lvl="0" marL="216000" rtl="0" algn="l">
              <a:lnSpc>
                <a:spcPct val="100000"/>
              </a:lnSpc>
              <a:spcBef>
                <a:spcPts val="0"/>
              </a:spcBef>
              <a:spcAft>
                <a:spcPts val="0"/>
              </a:spcAft>
              <a:buSzPts val="1100"/>
              <a:buChar char="●"/>
            </a:pPr>
            <a:r>
              <a:rPr lang="ko" sz="1100"/>
              <a:t>공개범위를 통한 게시물형 미디어 공유</a:t>
            </a:r>
            <a:endParaRPr sz="1100"/>
          </a:p>
        </p:txBody>
      </p:sp>
      <p:sp>
        <p:nvSpPr>
          <p:cNvPr id="409" name="Google Shape;409;p32"/>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시스</a:t>
            </a:r>
            <a:r>
              <a:rPr lang="ko"/>
              <a:t>템 기능</a:t>
            </a:r>
            <a:endParaRPr/>
          </a:p>
        </p:txBody>
      </p:sp>
      <p:sp>
        <p:nvSpPr>
          <p:cNvPr id="410" name="Google Shape;410;p32"/>
          <p:cNvSpPr/>
          <p:nvPr/>
        </p:nvSpPr>
        <p:spPr>
          <a:xfrm>
            <a:off x="835051" y="3480875"/>
            <a:ext cx="1080000" cy="327600"/>
          </a:xfrm>
          <a:prstGeom prst="roundRect">
            <a:avLst>
              <a:gd fmla="val 16667" name="adj"/>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300">
                <a:solidFill>
                  <a:schemeClr val="lt1"/>
                </a:solidFill>
              </a:rPr>
              <a:t>댓글</a:t>
            </a:r>
            <a:endParaRPr b="1" sz="1300"/>
          </a:p>
        </p:txBody>
      </p:sp>
      <p:sp>
        <p:nvSpPr>
          <p:cNvPr id="411" name="Google Shape;411;p32"/>
          <p:cNvSpPr/>
          <p:nvPr/>
        </p:nvSpPr>
        <p:spPr>
          <a:xfrm>
            <a:off x="835051" y="2029875"/>
            <a:ext cx="1080000" cy="327600"/>
          </a:xfrm>
          <a:prstGeom prst="roundRect">
            <a:avLst>
              <a:gd fmla="val 16667" name="adj"/>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300">
                <a:solidFill>
                  <a:schemeClr val="lt1"/>
                </a:solidFill>
              </a:rPr>
              <a:t>게시물</a:t>
            </a:r>
            <a:endParaRPr b="1" sz="1300"/>
          </a:p>
        </p:txBody>
      </p:sp>
      <p:sp>
        <p:nvSpPr>
          <p:cNvPr id="412" name="Google Shape;412;p32"/>
          <p:cNvSpPr txBox="1"/>
          <p:nvPr>
            <p:ph idx="1" type="body"/>
          </p:nvPr>
        </p:nvSpPr>
        <p:spPr>
          <a:xfrm>
            <a:off x="835050" y="3844275"/>
            <a:ext cx="2491800" cy="1051800"/>
          </a:xfrm>
          <a:prstGeom prst="rect">
            <a:avLst/>
          </a:prstGeom>
        </p:spPr>
        <p:txBody>
          <a:bodyPr anchorCtr="0" anchor="t" bIns="91425" lIns="91425" spcFirstLastPara="1" rIns="91425" wrap="square" tIns="91425">
            <a:noAutofit/>
          </a:bodyPr>
          <a:lstStyle/>
          <a:p>
            <a:pPr indent="-177850" lvl="0" marL="216000" rtl="0" algn="l">
              <a:lnSpc>
                <a:spcPct val="100000"/>
              </a:lnSpc>
              <a:spcBef>
                <a:spcPts val="0"/>
              </a:spcBef>
              <a:spcAft>
                <a:spcPts val="0"/>
              </a:spcAft>
              <a:buSzPts val="1100"/>
              <a:buChar char="●"/>
            </a:pPr>
            <a:r>
              <a:rPr b="1" lang="ko" sz="1100"/>
              <a:t>게시물에 대한 댓글</a:t>
            </a:r>
            <a:r>
              <a:rPr lang="ko" sz="1100"/>
              <a:t> 등록 및 수정, 삭제 기능</a:t>
            </a:r>
            <a:endParaRPr sz="1100"/>
          </a:p>
          <a:p>
            <a:pPr indent="-177850" lvl="0" marL="216000" rtl="0" algn="l">
              <a:lnSpc>
                <a:spcPct val="100000"/>
              </a:lnSpc>
              <a:spcBef>
                <a:spcPts val="0"/>
              </a:spcBef>
              <a:spcAft>
                <a:spcPts val="0"/>
              </a:spcAft>
              <a:buSzPts val="1100"/>
              <a:buChar char="●"/>
            </a:pPr>
            <a:r>
              <a:rPr lang="ko" sz="1100"/>
              <a:t>댓글 등록 및 수정, 삭제 기능</a:t>
            </a:r>
            <a:endParaRPr sz="1100"/>
          </a:p>
          <a:p>
            <a:pPr indent="-177850" lvl="0" marL="216000" rtl="0" algn="l">
              <a:lnSpc>
                <a:spcPct val="100000"/>
              </a:lnSpc>
              <a:spcBef>
                <a:spcPts val="0"/>
              </a:spcBef>
              <a:spcAft>
                <a:spcPts val="0"/>
              </a:spcAft>
              <a:buSzPts val="1100"/>
              <a:buChar char="●"/>
            </a:pPr>
            <a:r>
              <a:rPr lang="ko" sz="1100"/>
              <a:t>대댓글 구현</a:t>
            </a:r>
            <a:endParaRPr sz="1100"/>
          </a:p>
        </p:txBody>
      </p:sp>
      <p:sp>
        <p:nvSpPr>
          <p:cNvPr id="413" name="Google Shape;413;p32"/>
          <p:cNvSpPr txBox="1"/>
          <p:nvPr>
            <p:ph idx="1" type="body"/>
          </p:nvPr>
        </p:nvSpPr>
        <p:spPr>
          <a:xfrm>
            <a:off x="835050" y="2393275"/>
            <a:ext cx="2491800" cy="1051800"/>
          </a:xfrm>
          <a:prstGeom prst="rect">
            <a:avLst/>
          </a:prstGeom>
        </p:spPr>
        <p:txBody>
          <a:bodyPr anchorCtr="0" anchor="t" bIns="91425" lIns="91425" spcFirstLastPara="1" rIns="91425" wrap="square" tIns="91425">
            <a:noAutofit/>
          </a:bodyPr>
          <a:lstStyle/>
          <a:p>
            <a:pPr indent="-177850" lvl="0" marL="216000" rtl="0" algn="l">
              <a:lnSpc>
                <a:spcPct val="100000"/>
              </a:lnSpc>
              <a:spcBef>
                <a:spcPts val="0"/>
              </a:spcBef>
              <a:spcAft>
                <a:spcPts val="0"/>
              </a:spcAft>
              <a:buSzPts val="1100"/>
              <a:buChar char="●"/>
            </a:pPr>
            <a:r>
              <a:rPr lang="ko" sz="1100"/>
              <a:t>게시물 등록 및 수정, 삭제 기능</a:t>
            </a:r>
            <a:endParaRPr sz="1100"/>
          </a:p>
          <a:p>
            <a:pPr indent="-177850" lvl="0" marL="216000" rtl="0" algn="l">
              <a:lnSpc>
                <a:spcPct val="100000"/>
              </a:lnSpc>
              <a:spcBef>
                <a:spcPts val="0"/>
              </a:spcBef>
              <a:spcAft>
                <a:spcPts val="0"/>
              </a:spcAft>
              <a:buSzPts val="1100"/>
              <a:buChar char="●"/>
            </a:pPr>
            <a:r>
              <a:rPr lang="ko" sz="1100"/>
              <a:t>일정, 미디어 등 부가 요소를 통한 </a:t>
            </a:r>
            <a:r>
              <a:rPr b="1" lang="ko" sz="1100"/>
              <a:t>다양한 게시물 타입</a:t>
            </a:r>
            <a:r>
              <a:rPr lang="ko" sz="1100"/>
              <a:t> 구현</a:t>
            </a:r>
            <a:endParaRPr sz="1100"/>
          </a:p>
          <a:p>
            <a:pPr indent="-177850" lvl="0" marL="216000" rtl="0" algn="l">
              <a:lnSpc>
                <a:spcPct val="100000"/>
              </a:lnSpc>
              <a:spcBef>
                <a:spcPts val="0"/>
              </a:spcBef>
              <a:spcAft>
                <a:spcPts val="0"/>
              </a:spcAft>
              <a:buSzPts val="1100"/>
              <a:buChar char="●"/>
            </a:pPr>
            <a:r>
              <a:rPr lang="ko" sz="1100"/>
              <a:t>공개범위에 따라 사용자 </a:t>
            </a:r>
            <a:r>
              <a:rPr b="1" lang="ko" sz="1100"/>
              <a:t>타임라인</a:t>
            </a:r>
            <a:r>
              <a:rPr lang="ko" sz="1100"/>
              <a:t> 제공</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3"/>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시스템 주요 기능</a:t>
            </a:r>
            <a:endParaRPr/>
          </a:p>
          <a:p>
            <a:pPr indent="0" lvl="0" marL="0" rtl="0" algn="l">
              <a:spcBef>
                <a:spcPts val="0"/>
              </a:spcBef>
              <a:spcAft>
                <a:spcPts val="0"/>
              </a:spcAft>
              <a:buNone/>
            </a:pPr>
            <a:r>
              <a:rPr b="0" lang="ko"/>
              <a:t>팔로우</a:t>
            </a:r>
            <a:r>
              <a:rPr b="0" lang="ko"/>
              <a:t> 관리 </a:t>
            </a:r>
            <a:r>
              <a:rPr b="0" lang="ko" sz="1600"/>
              <a:t>(Web - PC)</a:t>
            </a:r>
            <a:endParaRPr b="0" sz="1600"/>
          </a:p>
        </p:txBody>
      </p:sp>
      <p:sp>
        <p:nvSpPr>
          <p:cNvPr id="419" name="Google Shape;419;p33"/>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200"/>
              <a:t>사용자 검색 기능</a:t>
            </a:r>
            <a:endParaRPr sz="1200"/>
          </a:p>
          <a:p>
            <a:pPr indent="0" lvl="0" marL="0" rtl="0" algn="l">
              <a:spcBef>
                <a:spcPts val="1600"/>
              </a:spcBef>
              <a:spcAft>
                <a:spcPts val="0"/>
              </a:spcAft>
              <a:buNone/>
            </a:pPr>
            <a:r>
              <a:rPr lang="ko" sz="1200"/>
              <a:t>사용자를 팔로우 / 언팔로우</a:t>
            </a:r>
            <a:endParaRPr sz="1200"/>
          </a:p>
          <a:p>
            <a:pPr indent="0" lvl="0" marL="0" rtl="0" algn="l">
              <a:spcBef>
                <a:spcPts val="1600"/>
              </a:spcBef>
              <a:spcAft>
                <a:spcPts val="0"/>
              </a:spcAft>
              <a:buNone/>
            </a:pPr>
            <a:r>
              <a:rPr lang="ko" sz="1200"/>
              <a:t>사용</a:t>
            </a:r>
            <a:r>
              <a:rPr lang="ko" sz="1200"/>
              <a:t>자 서로 팔로우 시 친구 관계 형성</a:t>
            </a:r>
            <a:endParaRPr sz="1200"/>
          </a:p>
          <a:p>
            <a:pPr indent="0" lvl="0" marL="0" rtl="0" algn="l">
              <a:spcBef>
                <a:spcPts val="1600"/>
              </a:spcBef>
              <a:spcAft>
                <a:spcPts val="1600"/>
              </a:spcAft>
              <a:buNone/>
            </a:pPr>
            <a:r>
              <a:rPr lang="ko" sz="1200"/>
              <a:t>팔로</a:t>
            </a:r>
            <a:r>
              <a:rPr lang="ko" sz="1200"/>
              <a:t>우 관계를 통해 게시물 공개범위 설정 가능</a:t>
            </a:r>
            <a:endParaRPr sz="1200"/>
          </a:p>
        </p:txBody>
      </p:sp>
      <p:pic>
        <p:nvPicPr>
          <p:cNvPr id="420" name="Google Shape;420;p33"/>
          <p:cNvPicPr preferRelativeResize="0"/>
          <p:nvPr/>
        </p:nvPicPr>
        <p:blipFill rotWithShape="1">
          <a:blip r:embed="rId3">
            <a:alphaModFix/>
          </a:blip>
          <a:srcRect b="0" l="0" r="2162" t="0"/>
          <a:stretch/>
        </p:blipFill>
        <p:spPr>
          <a:xfrm>
            <a:off x="4137613" y="1274125"/>
            <a:ext cx="2030751" cy="2405506"/>
          </a:xfrm>
          <a:prstGeom prst="rect">
            <a:avLst/>
          </a:prstGeom>
          <a:noFill/>
          <a:ln>
            <a:noFill/>
          </a:ln>
          <a:effectLst>
            <a:outerShdw blurRad="57150" rotWithShape="0" algn="bl" dir="5400000" dist="19050">
              <a:srgbClr val="000000">
                <a:alpha val="50000"/>
              </a:srgbClr>
            </a:outerShdw>
          </a:effectLst>
        </p:spPr>
      </p:pic>
      <p:pic>
        <p:nvPicPr>
          <p:cNvPr id="421" name="Google Shape;421;p33"/>
          <p:cNvPicPr preferRelativeResize="0"/>
          <p:nvPr/>
        </p:nvPicPr>
        <p:blipFill rotWithShape="1">
          <a:blip r:embed="rId4">
            <a:alphaModFix/>
          </a:blip>
          <a:srcRect b="0" l="1258" r="1170" t="4725"/>
          <a:stretch/>
        </p:blipFill>
        <p:spPr>
          <a:xfrm>
            <a:off x="4074475" y="3941138"/>
            <a:ext cx="2157021" cy="470356"/>
          </a:xfrm>
          <a:prstGeom prst="rect">
            <a:avLst/>
          </a:prstGeom>
          <a:noFill/>
          <a:ln>
            <a:noFill/>
          </a:ln>
          <a:effectLst>
            <a:outerShdw blurRad="57150" rotWithShape="0" algn="bl" dir="5400000" dist="19050">
              <a:srgbClr val="000000">
                <a:alpha val="50000"/>
              </a:srgbClr>
            </a:outerShdw>
          </a:effectLst>
        </p:spPr>
      </p:pic>
      <p:pic>
        <p:nvPicPr>
          <p:cNvPr id="422" name="Google Shape;422;p33"/>
          <p:cNvPicPr preferRelativeResize="0"/>
          <p:nvPr/>
        </p:nvPicPr>
        <p:blipFill rotWithShape="1">
          <a:blip r:embed="rId5">
            <a:alphaModFix/>
          </a:blip>
          <a:srcRect b="0" l="980" r="0" t="0"/>
          <a:stretch/>
        </p:blipFill>
        <p:spPr>
          <a:xfrm>
            <a:off x="6409875" y="3941145"/>
            <a:ext cx="2457175" cy="470356"/>
          </a:xfrm>
          <a:prstGeom prst="rect">
            <a:avLst/>
          </a:prstGeom>
          <a:noFill/>
          <a:ln>
            <a:noFill/>
          </a:ln>
          <a:effectLst>
            <a:outerShdw blurRad="57150" rotWithShape="0" algn="bl" dir="5400000" dist="19050">
              <a:srgbClr val="000000">
                <a:alpha val="50000"/>
              </a:srgbClr>
            </a:outerShdw>
          </a:effectLst>
        </p:spPr>
      </p:pic>
      <p:pic>
        <p:nvPicPr>
          <p:cNvPr id="423" name="Google Shape;423;p33"/>
          <p:cNvPicPr preferRelativeResize="0"/>
          <p:nvPr/>
        </p:nvPicPr>
        <p:blipFill rotWithShape="1">
          <a:blip r:embed="rId6">
            <a:alphaModFix/>
          </a:blip>
          <a:srcRect b="0" l="0" r="0" t="1419"/>
          <a:stretch/>
        </p:blipFill>
        <p:spPr>
          <a:xfrm>
            <a:off x="6466994" y="1281477"/>
            <a:ext cx="2342945" cy="23908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4"/>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시스템 주요 기능</a:t>
            </a:r>
            <a:endParaRPr/>
          </a:p>
          <a:p>
            <a:pPr indent="0" lvl="0" marL="0" rtl="0" algn="l">
              <a:spcBef>
                <a:spcPts val="0"/>
              </a:spcBef>
              <a:spcAft>
                <a:spcPts val="0"/>
              </a:spcAft>
              <a:buNone/>
            </a:pPr>
            <a:r>
              <a:rPr b="0" lang="ko"/>
              <a:t>팔로우 관리 </a:t>
            </a:r>
            <a:r>
              <a:rPr b="0" lang="ko" sz="1600"/>
              <a:t>(App - Mobile)</a:t>
            </a:r>
            <a:endParaRPr b="0" sz="1600"/>
          </a:p>
        </p:txBody>
      </p:sp>
      <p:sp>
        <p:nvSpPr>
          <p:cNvPr id="429" name="Google Shape;429;p34"/>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200"/>
              <a:t>사용자 검색 기능</a:t>
            </a:r>
            <a:endParaRPr sz="1200"/>
          </a:p>
          <a:p>
            <a:pPr indent="0" lvl="0" marL="0" rtl="0" algn="l">
              <a:spcBef>
                <a:spcPts val="1600"/>
              </a:spcBef>
              <a:spcAft>
                <a:spcPts val="0"/>
              </a:spcAft>
              <a:buNone/>
            </a:pPr>
            <a:r>
              <a:rPr lang="ko" sz="1200"/>
              <a:t>사용자를 팔로우 / 언팔로우</a:t>
            </a:r>
            <a:endParaRPr sz="1200"/>
          </a:p>
          <a:p>
            <a:pPr indent="0" lvl="0" marL="0" rtl="0" algn="l">
              <a:spcBef>
                <a:spcPts val="1600"/>
              </a:spcBef>
              <a:spcAft>
                <a:spcPts val="0"/>
              </a:spcAft>
              <a:buNone/>
            </a:pPr>
            <a:r>
              <a:rPr lang="ko" sz="1200"/>
              <a:t>사용자 서로 팔로우 시 친구 관계 형성</a:t>
            </a:r>
            <a:endParaRPr sz="1200"/>
          </a:p>
          <a:p>
            <a:pPr indent="0" lvl="0" marL="0" rtl="0" algn="l">
              <a:spcBef>
                <a:spcPts val="1600"/>
              </a:spcBef>
              <a:spcAft>
                <a:spcPts val="1600"/>
              </a:spcAft>
              <a:buNone/>
            </a:pPr>
            <a:r>
              <a:rPr lang="ko" sz="1200"/>
              <a:t>팔로우 관계를 통해 게시물 공개범위 설정 가능</a:t>
            </a:r>
            <a:endParaRPr sz="1200"/>
          </a:p>
        </p:txBody>
      </p:sp>
      <p:pic>
        <p:nvPicPr>
          <p:cNvPr id="430" name="Google Shape;430;p34"/>
          <p:cNvPicPr preferRelativeResize="0"/>
          <p:nvPr/>
        </p:nvPicPr>
        <p:blipFill rotWithShape="1">
          <a:blip r:embed="rId3">
            <a:alphaModFix/>
          </a:blip>
          <a:srcRect b="57348" l="0" r="0" t="5152"/>
          <a:stretch/>
        </p:blipFill>
        <p:spPr>
          <a:xfrm>
            <a:off x="4051200" y="2847477"/>
            <a:ext cx="2308103" cy="1827346"/>
          </a:xfrm>
          <a:prstGeom prst="rect">
            <a:avLst/>
          </a:prstGeom>
          <a:noFill/>
          <a:ln>
            <a:noFill/>
          </a:ln>
          <a:effectLst>
            <a:outerShdw blurRad="57150" rotWithShape="0" algn="bl" dir="5400000" dist="19050">
              <a:srgbClr val="000000">
                <a:alpha val="50000"/>
              </a:srgbClr>
            </a:outerShdw>
          </a:effectLst>
        </p:spPr>
      </p:pic>
      <p:pic>
        <p:nvPicPr>
          <p:cNvPr id="431" name="Google Shape;431;p34"/>
          <p:cNvPicPr preferRelativeResize="0"/>
          <p:nvPr/>
        </p:nvPicPr>
        <p:blipFill rotWithShape="1">
          <a:blip r:embed="rId4">
            <a:alphaModFix/>
          </a:blip>
          <a:srcRect b="40756" l="0" r="0" t="5154"/>
          <a:stretch/>
        </p:blipFill>
        <p:spPr>
          <a:xfrm>
            <a:off x="6534597" y="1509041"/>
            <a:ext cx="2308103" cy="2635663"/>
          </a:xfrm>
          <a:prstGeom prst="rect">
            <a:avLst/>
          </a:prstGeom>
          <a:noFill/>
          <a:ln>
            <a:noFill/>
          </a:ln>
          <a:effectLst>
            <a:outerShdw blurRad="57150" rotWithShape="0" algn="bl" dir="5400000" dist="19050">
              <a:srgbClr val="000000">
                <a:alpha val="50000"/>
              </a:srgbClr>
            </a:outerShdw>
          </a:effectLst>
        </p:spPr>
      </p:pic>
      <p:pic>
        <p:nvPicPr>
          <p:cNvPr id="432" name="Google Shape;432;p34"/>
          <p:cNvPicPr preferRelativeResize="0"/>
          <p:nvPr/>
        </p:nvPicPr>
        <p:blipFill rotWithShape="1">
          <a:blip r:embed="rId5">
            <a:alphaModFix/>
          </a:blip>
          <a:srcRect b="59859" l="0" r="0" t="4204"/>
          <a:stretch/>
        </p:blipFill>
        <p:spPr>
          <a:xfrm>
            <a:off x="4051200" y="954350"/>
            <a:ext cx="2308103" cy="175099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5"/>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시스템 주요 기능</a:t>
            </a:r>
            <a:endParaRPr/>
          </a:p>
          <a:p>
            <a:pPr indent="0" lvl="0" marL="0" rtl="0" algn="l">
              <a:spcBef>
                <a:spcPts val="0"/>
              </a:spcBef>
              <a:spcAft>
                <a:spcPts val="0"/>
              </a:spcAft>
              <a:buNone/>
            </a:pPr>
            <a:r>
              <a:rPr b="0" lang="ko"/>
              <a:t>그룹 관리 </a:t>
            </a:r>
            <a:r>
              <a:rPr b="0" lang="ko" sz="1600"/>
              <a:t>(Web - PC)</a:t>
            </a:r>
            <a:endParaRPr b="0" sz="1600"/>
          </a:p>
        </p:txBody>
      </p:sp>
      <p:sp>
        <p:nvSpPr>
          <p:cNvPr id="438" name="Google Shape;438;p35"/>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200"/>
              <a:t>그룹 생성 및 수정, 삭제</a:t>
            </a:r>
            <a:endParaRPr sz="1200"/>
          </a:p>
          <a:p>
            <a:pPr indent="0" lvl="0" marL="0" rtl="0" algn="l">
              <a:spcBef>
                <a:spcPts val="1600"/>
              </a:spcBef>
              <a:spcAft>
                <a:spcPts val="0"/>
              </a:spcAft>
              <a:buNone/>
            </a:pPr>
            <a:r>
              <a:rPr lang="ko" sz="1200"/>
              <a:t>그</a:t>
            </a:r>
            <a:r>
              <a:rPr lang="ko" sz="1200"/>
              <a:t>룹 프로필 사진, 그룹 설명을 통한 커스터마이징</a:t>
            </a:r>
            <a:endParaRPr sz="1200"/>
          </a:p>
          <a:p>
            <a:pPr indent="0" lvl="0" marL="0" rtl="0" algn="l">
              <a:spcBef>
                <a:spcPts val="1600"/>
              </a:spcBef>
              <a:spcAft>
                <a:spcPts val="0"/>
              </a:spcAft>
              <a:buNone/>
            </a:pPr>
            <a:r>
              <a:rPr lang="ko" sz="1200"/>
              <a:t>그룹원 초대 / 그룹 신청 요청을 통한 그룹원 관리</a:t>
            </a:r>
            <a:endParaRPr sz="1200"/>
          </a:p>
          <a:p>
            <a:pPr indent="0" lvl="0" marL="0" rtl="0" algn="l">
              <a:spcBef>
                <a:spcPts val="1600"/>
              </a:spcBef>
              <a:spcAft>
                <a:spcPts val="0"/>
              </a:spcAft>
              <a:buNone/>
            </a:pPr>
            <a:r>
              <a:rPr lang="ko" sz="1200"/>
              <a:t>그</a:t>
            </a:r>
            <a:r>
              <a:rPr lang="ko" sz="1200"/>
              <a:t>룹 프로필 페이지 제공</a:t>
            </a:r>
            <a:endParaRPr sz="1200"/>
          </a:p>
          <a:p>
            <a:pPr indent="0" lvl="0" marL="0" rtl="0" algn="l">
              <a:spcBef>
                <a:spcPts val="1600"/>
              </a:spcBef>
              <a:spcAft>
                <a:spcPts val="1600"/>
              </a:spcAft>
              <a:buNone/>
            </a:pPr>
            <a:r>
              <a:rPr lang="ko" sz="1200"/>
              <a:t>그룹</a:t>
            </a:r>
            <a:r>
              <a:rPr lang="ko" sz="1200"/>
              <a:t>별 게시물 / 일정 관리</a:t>
            </a:r>
            <a:endParaRPr sz="1200"/>
          </a:p>
        </p:txBody>
      </p:sp>
      <p:pic>
        <p:nvPicPr>
          <p:cNvPr id="439" name="Google Shape;439;p35"/>
          <p:cNvPicPr preferRelativeResize="0"/>
          <p:nvPr/>
        </p:nvPicPr>
        <p:blipFill>
          <a:blip r:embed="rId3">
            <a:alphaModFix/>
          </a:blip>
          <a:stretch>
            <a:fillRect/>
          </a:stretch>
        </p:blipFill>
        <p:spPr>
          <a:xfrm>
            <a:off x="3786650" y="948475"/>
            <a:ext cx="2466606" cy="1726622"/>
          </a:xfrm>
          <a:prstGeom prst="rect">
            <a:avLst/>
          </a:prstGeom>
          <a:noFill/>
          <a:ln>
            <a:noFill/>
          </a:ln>
          <a:effectLst>
            <a:outerShdw blurRad="57150" rotWithShape="0" algn="bl" dir="5400000" dist="19050">
              <a:srgbClr val="000000">
                <a:alpha val="50000"/>
              </a:srgbClr>
            </a:outerShdw>
          </a:effectLst>
        </p:spPr>
      </p:pic>
      <p:pic>
        <p:nvPicPr>
          <p:cNvPr id="440" name="Google Shape;440;p35"/>
          <p:cNvPicPr preferRelativeResize="0"/>
          <p:nvPr/>
        </p:nvPicPr>
        <p:blipFill>
          <a:blip r:embed="rId4">
            <a:alphaModFix/>
          </a:blip>
          <a:stretch>
            <a:fillRect/>
          </a:stretch>
        </p:blipFill>
        <p:spPr>
          <a:xfrm>
            <a:off x="4149368" y="3021000"/>
            <a:ext cx="1605679" cy="1631371"/>
          </a:xfrm>
          <a:prstGeom prst="rect">
            <a:avLst/>
          </a:prstGeom>
          <a:noFill/>
          <a:ln>
            <a:noFill/>
          </a:ln>
          <a:effectLst>
            <a:outerShdw blurRad="57150" rotWithShape="0" algn="bl" dir="5400000" dist="19050">
              <a:srgbClr val="000000">
                <a:alpha val="50000"/>
              </a:srgbClr>
            </a:outerShdw>
          </a:effectLst>
        </p:spPr>
      </p:pic>
      <p:pic>
        <p:nvPicPr>
          <p:cNvPr id="441" name="Google Shape;441;p35"/>
          <p:cNvPicPr preferRelativeResize="0"/>
          <p:nvPr/>
        </p:nvPicPr>
        <p:blipFill>
          <a:blip r:embed="rId5">
            <a:alphaModFix/>
          </a:blip>
          <a:stretch>
            <a:fillRect/>
          </a:stretch>
        </p:blipFill>
        <p:spPr>
          <a:xfrm>
            <a:off x="5970845" y="2854618"/>
            <a:ext cx="2947930" cy="1964132"/>
          </a:xfrm>
          <a:prstGeom prst="rect">
            <a:avLst/>
          </a:prstGeom>
          <a:noFill/>
          <a:ln>
            <a:noFill/>
          </a:ln>
          <a:effectLst>
            <a:outerShdw blurRad="57150" rotWithShape="0" algn="bl" dir="5400000" dist="19050">
              <a:srgbClr val="000000">
                <a:alpha val="50000"/>
              </a:srgbClr>
            </a:outerShdw>
          </a:effectLst>
        </p:spPr>
      </p:pic>
      <p:pic>
        <p:nvPicPr>
          <p:cNvPr id="442" name="Google Shape;442;p35"/>
          <p:cNvPicPr preferRelativeResize="0"/>
          <p:nvPr/>
        </p:nvPicPr>
        <p:blipFill rotWithShape="1">
          <a:blip r:embed="rId6">
            <a:alphaModFix/>
          </a:blip>
          <a:srcRect b="0" l="0" r="0" t="0"/>
          <a:stretch/>
        </p:blipFill>
        <p:spPr>
          <a:xfrm>
            <a:off x="6448118" y="948481"/>
            <a:ext cx="2470655" cy="1726622"/>
          </a:xfrm>
          <a:prstGeom prst="rect">
            <a:avLst/>
          </a:prstGeom>
          <a:noFill/>
          <a:ln>
            <a:noFill/>
          </a:ln>
          <a:effectLst>
            <a:outerShdw blurRad="57150" rotWithShape="0" algn="bl" dir="5400000" dist="19050">
              <a:srgbClr val="000000">
                <a:alpha val="50000"/>
              </a:srgbClr>
            </a:outerShdw>
          </a:effectLst>
        </p:spPr>
      </p:pic>
      <p:pic>
        <p:nvPicPr>
          <p:cNvPr id="443" name="Google Shape;443;p35"/>
          <p:cNvPicPr preferRelativeResize="0"/>
          <p:nvPr/>
        </p:nvPicPr>
        <p:blipFill rotWithShape="1">
          <a:blip r:embed="rId7">
            <a:alphaModFix/>
          </a:blip>
          <a:srcRect b="2162" l="719" r="709" t="2162"/>
          <a:stretch/>
        </p:blipFill>
        <p:spPr>
          <a:xfrm>
            <a:off x="3961653" y="2049845"/>
            <a:ext cx="1981119" cy="743787"/>
          </a:xfrm>
          <a:prstGeom prst="rect">
            <a:avLst/>
          </a:prstGeom>
          <a:noFill/>
          <a:ln>
            <a:noFill/>
          </a:ln>
          <a:effectLst>
            <a:outerShdw blurRad="57150" rotWithShape="0" algn="bl" dir="5400000" dist="19050">
              <a:srgbClr val="000000">
                <a:alpha val="50000"/>
              </a:srgbClr>
            </a:outerShdw>
          </a:effectLst>
        </p:spPr>
      </p:pic>
      <p:pic>
        <p:nvPicPr>
          <p:cNvPr id="444" name="Google Shape;444;p35"/>
          <p:cNvPicPr preferRelativeResize="0"/>
          <p:nvPr/>
        </p:nvPicPr>
        <p:blipFill rotWithShape="1">
          <a:blip r:embed="rId8">
            <a:alphaModFix/>
          </a:blip>
          <a:srcRect b="0" l="928" r="1387" t="1565"/>
          <a:stretch/>
        </p:blipFill>
        <p:spPr>
          <a:xfrm>
            <a:off x="6992734" y="2084005"/>
            <a:ext cx="1326662" cy="100795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6"/>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시스템 주요 기능</a:t>
            </a:r>
            <a:endParaRPr/>
          </a:p>
          <a:p>
            <a:pPr indent="0" lvl="0" marL="0" rtl="0" algn="l">
              <a:spcBef>
                <a:spcPts val="0"/>
              </a:spcBef>
              <a:spcAft>
                <a:spcPts val="0"/>
              </a:spcAft>
              <a:buNone/>
            </a:pPr>
            <a:r>
              <a:rPr b="0" lang="ko"/>
              <a:t>그룹 관리 </a:t>
            </a:r>
            <a:r>
              <a:rPr b="0" lang="ko" sz="1600"/>
              <a:t>(App - Mobile)</a:t>
            </a:r>
            <a:endParaRPr b="0" sz="2200"/>
          </a:p>
        </p:txBody>
      </p:sp>
      <p:sp>
        <p:nvSpPr>
          <p:cNvPr id="450" name="Google Shape;450;p36"/>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200"/>
              <a:t>그룹 생성 및 수정, 삭제</a:t>
            </a:r>
            <a:endParaRPr sz="1200"/>
          </a:p>
          <a:p>
            <a:pPr indent="0" lvl="0" marL="0" rtl="0" algn="l">
              <a:spcBef>
                <a:spcPts val="1600"/>
              </a:spcBef>
              <a:spcAft>
                <a:spcPts val="0"/>
              </a:spcAft>
              <a:buNone/>
            </a:pPr>
            <a:r>
              <a:rPr lang="ko" sz="1200"/>
              <a:t>그룹 프로필 사진, 그룹 설명을 통한 커스터마이징</a:t>
            </a:r>
            <a:endParaRPr sz="1200"/>
          </a:p>
          <a:p>
            <a:pPr indent="0" lvl="0" marL="0" rtl="0" algn="l">
              <a:spcBef>
                <a:spcPts val="1600"/>
              </a:spcBef>
              <a:spcAft>
                <a:spcPts val="0"/>
              </a:spcAft>
              <a:buNone/>
            </a:pPr>
            <a:r>
              <a:rPr lang="ko" sz="1200"/>
              <a:t>그룹원 초대 / 그룹 신청 요청을 통한 그룹원 관리</a:t>
            </a:r>
            <a:endParaRPr sz="1200"/>
          </a:p>
          <a:p>
            <a:pPr indent="0" lvl="0" marL="0" rtl="0" algn="l">
              <a:spcBef>
                <a:spcPts val="1600"/>
              </a:spcBef>
              <a:spcAft>
                <a:spcPts val="0"/>
              </a:spcAft>
              <a:buNone/>
            </a:pPr>
            <a:r>
              <a:rPr lang="ko" sz="1200"/>
              <a:t>그룹 프로필 페이지 제공</a:t>
            </a:r>
            <a:endParaRPr sz="1200"/>
          </a:p>
          <a:p>
            <a:pPr indent="0" lvl="0" marL="0" rtl="0" algn="l">
              <a:spcBef>
                <a:spcPts val="1600"/>
              </a:spcBef>
              <a:spcAft>
                <a:spcPts val="1600"/>
              </a:spcAft>
              <a:buNone/>
            </a:pPr>
            <a:r>
              <a:rPr lang="ko" sz="1200"/>
              <a:t>그룹별 게시물 / 일정 관리</a:t>
            </a:r>
            <a:endParaRPr sz="1200"/>
          </a:p>
        </p:txBody>
      </p:sp>
      <p:pic>
        <p:nvPicPr>
          <p:cNvPr id="451" name="Google Shape;451;p36"/>
          <p:cNvPicPr preferRelativeResize="0"/>
          <p:nvPr/>
        </p:nvPicPr>
        <p:blipFill rotWithShape="1">
          <a:blip r:embed="rId3">
            <a:alphaModFix/>
          </a:blip>
          <a:srcRect b="30328" l="0" r="0" t="5375"/>
          <a:stretch/>
        </p:blipFill>
        <p:spPr>
          <a:xfrm>
            <a:off x="6494167" y="1549313"/>
            <a:ext cx="2374383" cy="3222848"/>
          </a:xfrm>
          <a:prstGeom prst="rect">
            <a:avLst/>
          </a:prstGeom>
          <a:noFill/>
          <a:ln>
            <a:noFill/>
          </a:ln>
          <a:effectLst>
            <a:outerShdw blurRad="57150" rotWithShape="0" algn="bl" dir="5400000" dist="19050">
              <a:srgbClr val="000000">
                <a:alpha val="50000"/>
              </a:srgbClr>
            </a:outerShdw>
          </a:effectLst>
        </p:spPr>
      </p:pic>
      <p:pic>
        <p:nvPicPr>
          <p:cNvPr id="452" name="Google Shape;452;p36"/>
          <p:cNvPicPr preferRelativeResize="0"/>
          <p:nvPr/>
        </p:nvPicPr>
        <p:blipFill rotWithShape="1">
          <a:blip r:embed="rId4">
            <a:alphaModFix/>
          </a:blip>
          <a:srcRect b="32353" l="0" r="0" t="5379"/>
          <a:stretch/>
        </p:blipFill>
        <p:spPr>
          <a:xfrm>
            <a:off x="5848683" y="822063"/>
            <a:ext cx="2374383" cy="3121178"/>
          </a:xfrm>
          <a:prstGeom prst="rect">
            <a:avLst/>
          </a:prstGeom>
          <a:noFill/>
          <a:ln>
            <a:noFill/>
          </a:ln>
          <a:effectLst>
            <a:outerShdw blurRad="57150" rotWithShape="0" algn="bl" dir="5400000" dist="19050">
              <a:srgbClr val="000000">
                <a:alpha val="50000"/>
              </a:srgbClr>
            </a:outerShdw>
          </a:effectLst>
        </p:spPr>
      </p:pic>
      <p:pic>
        <p:nvPicPr>
          <p:cNvPr id="453" name="Google Shape;453;p36"/>
          <p:cNvPicPr preferRelativeResize="0"/>
          <p:nvPr/>
        </p:nvPicPr>
        <p:blipFill rotWithShape="1">
          <a:blip r:embed="rId5">
            <a:alphaModFix/>
          </a:blip>
          <a:srcRect b="58750" l="0" r="27948" t="5374"/>
          <a:stretch/>
        </p:blipFill>
        <p:spPr>
          <a:xfrm>
            <a:off x="3990040" y="974466"/>
            <a:ext cx="1710742" cy="1798304"/>
          </a:xfrm>
          <a:prstGeom prst="rect">
            <a:avLst/>
          </a:prstGeom>
          <a:noFill/>
          <a:ln>
            <a:noFill/>
          </a:ln>
          <a:effectLst>
            <a:outerShdw blurRad="57150" rotWithShape="0" algn="bl" dir="5400000" dist="19050">
              <a:srgbClr val="000000">
                <a:alpha val="50000"/>
              </a:srgbClr>
            </a:outerShdw>
          </a:effectLst>
        </p:spPr>
      </p:pic>
      <p:pic>
        <p:nvPicPr>
          <p:cNvPr id="454" name="Google Shape;454;p36"/>
          <p:cNvPicPr preferRelativeResize="0"/>
          <p:nvPr/>
        </p:nvPicPr>
        <p:blipFill rotWithShape="1">
          <a:blip r:embed="rId6">
            <a:alphaModFix/>
          </a:blip>
          <a:srcRect b="72592" l="0" r="0" t="4204"/>
          <a:stretch/>
        </p:blipFill>
        <p:spPr>
          <a:xfrm>
            <a:off x="3326400" y="3671079"/>
            <a:ext cx="2374383" cy="11630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C6B57"/>
        </a:solidFill>
      </p:bgPr>
    </p:bg>
    <p:spTree>
      <p:nvGrpSpPr>
        <p:cNvPr id="170" name="Shape 170"/>
        <p:cNvGrpSpPr/>
        <p:nvPr/>
      </p:nvGrpSpPr>
      <p:grpSpPr>
        <a:xfrm>
          <a:off x="0" y="0"/>
          <a:ext cx="0" cy="0"/>
          <a:chOff x="0" y="0"/>
          <a:chExt cx="0" cy="0"/>
        </a:xfrm>
      </p:grpSpPr>
      <p:sp>
        <p:nvSpPr>
          <p:cNvPr id="171" name="Google Shape;171;p19"/>
          <p:cNvSpPr txBox="1"/>
          <p:nvPr/>
        </p:nvSpPr>
        <p:spPr>
          <a:xfrm>
            <a:off x="1293850" y="2274400"/>
            <a:ext cx="18939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300">
                <a:solidFill>
                  <a:srgbClr val="FFFFFF"/>
                </a:solidFill>
                <a:latin typeface="Raleway"/>
                <a:ea typeface="Raleway"/>
                <a:cs typeface="Raleway"/>
                <a:sym typeface="Raleway"/>
              </a:rPr>
              <a:t>프로젝트 개요</a:t>
            </a:r>
            <a:endParaRPr sz="1300">
              <a:solidFill>
                <a:srgbClr val="FFFFFF"/>
              </a:solidFill>
              <a:latin typeface="Raleway"/>
              <a:ea typeface="Raleway"/>
              <a:cs typeface="Raleway"/>
              <a:sym typeface="Raleway"/>
            </a:endParaRPr>
          </a:p>
          <a:p>
            <a:pPr indent="0" lvl="0" marL="0" rtl="0" algn="l">
              <a:spcBef>
                <a:spcPts val="1600"/>
              </a:spcBef>
              <a:spcAft>
                <a:spcPts val="0"/>
              </a:spcAft>
              <a:buNone/>
            </a:pPr>
            <a:r>
              <a:rPr lang="ko" sz="1300">
                <a:solidFill>
                  <a:srgbClr val="FFFFFF"/>
                </a:solidFill>
                <a:latin typeface="Raleway"/>
                <a:ea typeface="Raleway"/>
                <a:cs typeface="Raleway"/>
                <a:sym typeface="Raleway"/>
              </a:rPr>
              <a:t>역</a:t>
            </a:r>
            <a:r>
              <a:rPr lang="ko" sz="1300">
                <a:solidFill>
                  <a:srgbClr val="FFFFFF"/>
                </a:solidFill>
                <a:latin typeface="Raleway"/>
                <a:ea typeface="Raleway"/>
                <a:cs typeface="Raleway"/>
                <a:sym typeface="Raleway"/>
              </a:rPr>
              <a:t>할 분담</a:t>
            </a:r>
            <a:endParaRPr sz="1300">
              <a:solidFill>
                <a:srgbClr val="FFFFFF"/>
              </a:solidFill>
              <a:latin typeface="Raleway"/>
              <a:ea typeface="Raleway"/>
              <a:cs typeface="Raleway"/>
              <a:sym typeface="Raleway"/>
            </a:endParaRPr>
          </a:p>
          <a:p>
            <a:pPr indent="0" lvl="0" marL="0" rtl="0" algn="l">
              <a:spcBef>
                <a:spcPts val="1600"/>
              </a:spcBef>
              <a:spcAft>
                <a:spcPts val="0"/>
              </a:spcAft>
              <a:buNone/>
            </a:pPr>
            <a:r>
              <a:rPr lang="ko" sz="1300">
                <a:solidFill>
                  <a:srgbClr val="FFFFFF"/>
                </a:solidFill>
                <a:latin typeface="Raleway"/>
                <a:ea typeface="Raleway"/>
                <a:cs typeface="Raleway"/>
                <a:sym typeface="Raleway"/>
              </a:rPr>
              <a:t>시스</a:t>
            </a:r>
            <a:r>
              <a:rPr lang="ko" sz="1300">
                <a:solidFill>
                  <a:srgbClr val="FFFFFF"/>
                </a:solidFill>
                <a:latin typeface="Raleway"/>
                <a:ea typeface="Raleway"/>
                <a:cs typeface="Raleway"/>
                <a:sym typeface="Raleway"/>
              </a:rPr>
              <a:t>템 주요 기능</a:t>
            </a:r>
            <a:endParaRPr sz="1300">
              <a:solidFill>
                <a:srgbClr val="FFFFFF"/>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172" name="Google Shape;172;p19"/>
          <p:cNvSpPr txBox="1"/>
          <p:nvPr/>
        </p:nvSpPr>
        <p:spPr>
          <a:xfrm>
            <a:off x="3448626" y="2274400"/>
            <a:ext cx="18939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300">
                <a:solidFill>
                  <a:srgbClr val="FFFFFF"/>
                </a:solidFill>
                <a:latin typeface="Raleway"/>
                <a:ea typeface="Raleway"/>
                <a:cs typeface="Raleway"/>
                <a:sym typeface="Raleway"/>
              </a:rPr>
              <a:t>시스템 요구 분석</a:t>
            </a:r>
            <a:endParaRPr sz="1300">
              <a:solidFill>
                <a:srgbClr val="FFFFFF"/>
              </a:solidFill>
              <a:latin typeface="Raleway"/>
              <a:ea typeface="Raleway"/>
              <a:cs typeface="Raleway"/>
              <a:sym typeface="Raleway"/>
            </a:endParaRPr>
          </a:p>
          <a:p>
            <a:pPr indent="0" lvl="0" marL="0" rtl="0" algn="l">
              <a:spcBef>
                <a:spcPts val="1600"/>
              </a:spcBef>
              <a:spcAft>
                <a:spcPts val="0"/>
              </a:spcAft>
              <a:buNone/>
            </a:pPr>
            <a:r>
              <a:rPr lang="ko" sz="1300">
                <a:solidFill>
                  <a:srgbClr val="FFFFFF"/>
                </a:solidFill>
                <a:latin typeface="Raleway"/>
                <a:ea typeface="Raleway"/>
                <a:cs typeface="Raleway"/>
                <a:sym typeface="Raleway"/>
              </a:rPr>
              <a:t>개발 일정</a:t>
            </a:r>
            <a:endParaRPr sz="1300">
              <a:solidFill>
                <a:srgbClr val="FFFFFF"/>
              </a:solidFill>
              <a:latin typeface="Raleway"/>
              <a:ea typeface="Raleway"/>
              <a:cs typeface="Raleway"/>
              <a:sym typeface="Raleway"/>
            </a:endParaRPr>
          </a:p>
          <a:p>
            <a:pPr indent="0" lvl="0" marL="0" rtl="0" algn="l">
              <a:spcBef>
                <a:spcPts val="1600"/>
              </a:spcBef>
              <a:spcAft>
                <a:spcPts val="0"/>
              </a:spcAft>
              <a:buNone/>
            </a:pPr>
            <a:r>
              <a:rPr lang="ko" sz="1300">
                <a:solidFill>
                  <a:srgbClr val="FFFFFF"/>
                </a:solidFill>
                <a:latin typeface="Raleway"/>
                <a:ea typeface="Raleway"/>
                <a:cs typeface="Raleway"/>
                <a:sym typeface="Raleway"/>
              </a:rPr>
              <a:t>시연</a:t>
            </a:r>
            <a:endParaRPr sz="1300">
              <a:solidFill>
                <a:srgbClr val="FFFFFF"/>
              </a:solidFill>
              <a:latin typeface="Raleway"/>
              <a:ea typeface="Raleway"/>
              <a:cs typeface="Raleway"/>
              <a:sym typeface="Raleway"/>
            </a:endParaRPr>
          </a:p>
          <a:p>
            <a:pPr indent="0" lvl="0" marL="0" rtl="0" algn="l">
              <a:spcBef>
                <a:spcPts val="1600"/>
              </a:spcBef>
              <a:spcAft>
                <a:spcPts val="0"/>
              </a:spcAft>
              <a:buNone/>
            </a:pPr>
            <a:r>
              <a:t/>
            </a:r>
            <a:endParaRPr sz="1300">
              <a:solidFill>
                <a:srgbClr val="FFFFFF"/>
              </a:solidFill>
              <a:latin typeface="Raleway"/>
              <a:ea typeface="Raleway"/>
              <a:cs typeface="Raleway"/>
              <a:sym typeface="Raleway"/>
            </a:endParaRPr>
          </a:p>
        </p:txBody>
      </p:sp>
      <p:sp>
        <p:nvSpPr>
          <p:cNvPr id="173" name="Google Shape;173;p19"/>
          <p:cNvSpPr txBox="1"/>
          <p:nvPr/>
        </p:nvSpPr>
        <p:spPr>
          <a:xfrm>
            <a:off x="5610450" y="2274400"/>
            <a:ext cx="18939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300">
                <a:solidFill>
                  <a:srgbClr val="FFFFFF"/>
                </a:solidFill>
                <a:latin typeface="Raleway"/>
                <a:ea typeface="Raleway"/>
                <a:cs typeface="Raleway"/>
                <a:sym typeface="Raleway"/>
              </a:rPr>
              <a:t>개발 환경</a:t>
            </a:r>
            <a:endParaRPr sz="1300">
              <a:solidFill>
                <a:srgbClr val="FFFFFF"/>
              </a:solidFill>
              <a:latin typeface="Raleway"/>
              <a:ea typeface="Raleway"/>
              <a:cs typeface="Raleway"/>
              <a:sym typeface="Raleway"/>
            </a:endParaRPr>
          </a:p>
          <a:p>
            <a:pPr indent="0" lvl="0" marL="0" rtl="0" algn="l">
              <a:spcBef>
                <a:spcPts val="1600"/>
              </a:spcBef>
              <a:spcAft>
                <a:spcPts val="0"/>
              </a:spcAft>
              <a:buNone/>
            </a:pPr>
            <a:r>
              <a:rPr lang="ko" sz="1300">
                <a:solidFill>
                  <a:srgbClr val="FFFFFF"/>
                </a:solidFill>
                <a:latin typeface="Raleway"/>
                <a:ea typeface="Raleway"/>
                <a:cs typeface="Raleway"/>
                <a:sym typeface="Raleway"/>
              </a:rPr>
              <a:t>시스템 기능</a:t>
            </a:r>
            <a:endParaRPr sz="1300">
              <a:solidFill>
                <a:srgbClr val="FFFFFF"/>
              </a:solidFill>
              <a:latin typeface="Raleway"/>
              <a:ea typeface="Raleway"/>
              <a:cs typeface="Raleway"/>
              <a:sym typeface="Raleway"/>
            </a:endParaRPr>
          </a:p>
          <a:p>
            <a:pPr indent="0" lvl="0" marL="0" rtl="0" algn="l">
              <a:spcBef>
                <a:spcPts val="1600"/>
              </a:spcBef>
              <a:spcAft>
                <a:spcPts val="0"/>
              </a:spcAft>
              <a:buNone/>
            </a:pPr>
            <a:r>
              <a:rPr lang="ko" sz="1300">
                <a:solidFill>
                  <a:srgbClr val="FFFFFF"/>
                </a:solidFill>
                <a:latin typeface="Raleway"/>
                <a:ea typeface="Raleway"/>
                <a:cs typeface="Raleway"/>
                <a:sym typeface="Raleway"/>
              </a:rPr>
              <a:t>보</a:t>
            </a:r>
            <a:r>
              <a:rPr lang="ko" sz="1300">
                <a:solidFill>
                  <a:srgbClr val="FFFFFF"/>
                </a:solidFill>
                <a:latin typeface="Raleway"/>
                <a:ea typeface="Raleway"/>
                <a:cs typeface="Raleway"/>
                <a:sym typeface="Raleway"/>
              </a:rPr>
              <a:t>완사항 및 개발 후기</a:t>
            </a:r>
            <a:endParaRPr sz="1300">
              <a:solidFill>
                <a:srgbClr val="FFFFFF"/>
              </a:solidFill>
              <a:latin typeface="Raleway"/>
              <a:ea typeface="Raleway"/>
              <a:cs typeface="Raleway"/>
              <a:sym typeface="Raleway"/>
            </a:endParaRPr>
          </a:p>
          <a:p>
            <a:pPr indent="0" lvl="0" marL="0" rtl="0" algn="l">
              <a:spcBef>
                <a:spcPts val="1600"/>
              </a:spcBef>
              <a:spcAft>
                <a:spcPts val="1600"/>
              </a:spcAft>
              <a:buNone/>
            </a:pPr>
            <a:r>
              <a:t/>
            </a:r>
            <a:endParaRPr sz="1300">
              <a:solidFill>
                <a:srgbClr val="FFFFFF"/>
              </a:solidFill>
              <a:latin typeface="Raleway"/>
              <a:ea typeface="Raleway"/>
              <a:cs typeface="Raleway"/>
              <a:sym typeface="Raleway"/>
            </a:endParaRPr>
          </a:p>
        </p:txBody>
      </p:sp>
      <p:sp>
        <p:nvSpPr>
          <p:cNvPr id="174" name="Google Shape;174;p19"/>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목차</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7"/>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시스</a:t>
            </a:r>
            <a:r>
              <a:rPr lang="ko"/>
              <a:t>템 주요 기능</a:t>
            </a:r>
            <a:endParaRPr/>
          </a:p>
          <a:p>
            <a:pPr indent="0" lvl="0" marL="0" rtl="0" algn="l">
              <a:spcBef>
                <a:spcPts val="0"/>
              </a:spcBef>
              <a:spcAft>
                <a:spcPts val="0"/>
              </a:spcAft>
              <a:buNone/>
            </a:pPr>
            <a:r>
              <a:rPr b="0" lang="ko"/>
              <a:t>게시물 관리 </a:t>
            </a:r>
            <a:r>
              <a:rPr b="0" lang="ko" sz="1600"/>
              <a:t>(Web - PC)</a:t>
            </a:r>
            <a:endParaRPr b="0" sz="1600"/>
          </a:p>
        </p:txBody>
      </p:sp>
      <p:pic>
        <p:nvPicPr>
          <p:cNvPr id="460" name="Google Shape;460;p37"/>
          <p:cNvPicPr preferRelativeResize="0"/>
          <p:nvPr/>
        </p:nvPicPr>
        <p:blipFill>
          <a:blip r:embed="rId3">
            <a:alphaModFix/>
          </a:blip>
          <a:stretch>
            <a:fillRect/>
          </a:stretch>
        </p:blipFill>
        <p:spPr>
          <a:xfrm>
            <a:off x="3714325" y="756550"/>
            <a:ext cx="1864213" cy="2264124"/>
          </a:xfrm>
          <a:prstGeom prst="rect">
            <a:avLst/>
          </a:prstGeom>
          <a:noFill/>
          <a:ln>
            <a:noFill/>
          </a:ln>
          <a:effectLst>
            <a:outerShdw blurRad="57150" rotWithShape="0" algn="bl" dir="5400000" dist="19050">
              <a:srgbClr val="000000">
                <a:alpha val="50000"/>
              </a:srgbClr>
            </a:outerShdw>
          </a:effectLst>
        </p:spPr>
      </p:pic>
      <p:sp>
        <p:nvSpPr>
          <p:cNvPr id="461" name="Google Shape;461;p37"/>
          <p:cNvSpPr txBox="1"/>
          <p:nvPr>
            <p:ph idx="1" type="body"/>
          </p:nvPr>
        </p:nvSpPr>
        <p:spPr>
          <a:xfrm>
            <a:off x="721225" y="2434125"/>
            <a:ext cx="47028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200"/>
              <a:t>개인 / 그룹 게시 선택</a:t>
            </a:r>
            <a:endParaRPr sz="1200"/>
          </a:p>
          <a:p>
            <a:pPr indent="0" lvl="0" marL="0" rtl="0" algn="l">
              <a:spcBef>
                <a:spcPts val="1600"/>
              </a:spcBef>
              <a:spcAft>
                <a:spcPts val="0"/>
              </a:spcAft>
              <a:buNone/>
            </a:pPr>
            <a:r>
              <a:rPr lang="ko" sz="1200"/>
              <a:t>공개 범위 선택</a:t>
            </a:r>
            <a:endParaRPr sz="1200"/>
          </a:p>
          <a:p>
            <a:pPr indent="0" lvl="0" marL="0" rtl="0" algn="l">
              <a:spcBef>
                <a:spcPts val="1600"/>
              </a:spcBef>
              <a:spcAft>
                <a:spcPts val="0"/>
              </a:spcAft>
              <a:buNone/>
            </a:pPr>
            <a:r>
              <a:rPr lang="ko" sz="1200"/>
              <a:t>글 / 일정 / 미디어 선택</a:t>
            </a:r>
            <a:endParaRPr sz="1200"/>
          </a:p>
          <a:p>
            <a:pPr indent="0" lvl="0" marL="0" rtl="0" algn="l">
              <a:spcBef>
                <a:spcPts val="1600"/>
              </a:spcBef>
              <a:spcAft>
                <a:spcPts val="0"/>
              </a:spcAft>
              <a:buNone/>
            </a:pPr>
            <a:r>
              <a:rPr lang="ko" sz="1200"/>
              <a:t>미디어는 사진 / 동영상 / 오디오 선택 가능</a:t>
            </a:r>
            <a:endParaRPr sz="1200"/>
          </a:p>
          <a:p>
            <a:pPr indent="0" lvl="0" marL="0" rtl="0" algn="l">
              <a:spcBef>
                <a:spcPts val="1600"/>
              </a:spcBef>
              <a:spcAft>
                <a:spcPts val="1600"/>
              </a:spcAft>
              <a:buNone/>
            </a:pPr>
            <a:r>
              <a:rPr lang="ko" sz="1200"/>
              <a:t>글 / 일정 / 미디어  / 게시물 공유 / 일정 공유 다양한 게시물 타입</a:t>
            </a:r>
            <a:endParaRPr sz="1200"/>
          </a:p>
        </p:txBody>
      </p:sp>
      <p:pic>
        <p:nvPicPr>
          <p:cNvPr id="462" name="Google Shape;462;p37"/>
          <p:cNvPicPr preferRelativeResize="0"/>
          <p:nvPr/>
        </p:nvPicPr>
        <p:blipFill rotWithShape="1">
          <a:blip r:embed="rId4">
            <a:alphaModFix/>
          </a:blip>
          <a:srcRect b="0" l="943" r="42225" t="0"/>
          <a:stretch/>
        </p:blipFill>
        <p:spPr>
          <a:xfrm>
            <a:off x="5868075" y="756549"/>
            <a:ext cx="2355952" cy="1131900"/>
          </a:xfrm>
          <a:prstGeom prst="rect">
            <a:avLst/>
          </a:prstGeom>
          <a:noFill/>
          <a:ln>
            <a:noFill/>
          </a:ln>
          <a:effectLst>
            <a:outerShdw blurRad="57150" rotWithShape="0" algn="bl" dir="5400000" dist="19050">
              <a:srgbClr val="000000">
                <a:alpha val="50000"/>
              </a:srgbClr>
            </a:outerShdw>
          </a:effectLst>
        </p:spPr>
      </p:pic>
      <p:pic>
        <p:nvPicPr>
          <p:cNvPr id="463" name="Google Shape;463;p37"/>
          <p:cNvPicPr preferRelativeResize="0"/>
          <p:nvPr/>
        </p:nvPicPr>
        <p:blipFill>
          <a:blip r:embed="rId5">
            <a:alphaModFix/>
          </a:blip>
          <a:stretch>
            <a:fillRect/>
          </a:stretch>
        </p:blipFill>
        <p:spPr>
          <a:xfrm>
            <a:off x="7094525" y="996200"/>
            <a:ext cx="1864225" cy="1945289"/>
          </a:xfrm>
          <a:prstGeom prst="rect">
            <a:avLst/>
          </a:prstGeom>
          <a:noFill/>
          <a:ln>
            <a:noFill/>
          </a:ln>
          <a:effectLst>
            <a:outerShdw blurRad="57150" rotWithShape="0" algn="bl" dir="5400000" dist="19050">
              <a:srgbClr val="000000">
                <a:alpha val="50000"/>
              </a:srgbClr>
            </a:outerShdw>
          </a:effectLst>
        </p:spPr>
      </p:pic>
      <p:pic>
        <p:nvPicPr>
          <p:cNvPr id="464" name="Google Shape;464;p37"/>
          <p:cNvPicPr preferRelativeResize="0"/>
          <p:nvPr/>
        </p:nvPicPr>
        <p:blipFill>
          <a:blip r:embed="rId6">
            <a:alphaModFix/>
          </a:blip>
          <a:stretch>
            <a:fillRect/>
          </a:stretch>
        </p:blipFill>
        <p:spPr>
          <a:xfrm>
            <a:off x="5728765" y="1735925"/>
            <a:ext cx="1618127" cy="1657561"/>
          </a:xfrm>
          <a:prstGeom prst="rect">
            <a:avLst/>
          </a:prstGeom>
          <a:noFill/>
          <a:ln>
            <a:noFill/>
          </a:ln>
          <a:effectLst>
            <a:outerShdw blurRad="57150" rotWithShape="0" algn="bl" dir="5400000" dist="19050">
              <a:srgbClr val="000000">
                <a:alpha val="50000"/>
              </a:srgbClr>
            </a:outerShdw>
          </a:effectLst>
        </p:spPr>
      </p:pic>
      <p:pic>
        <p:nvPicPr>
          <p:cNvPr id="465" name="Google Shape;465;p37"/>
          <p:cNvPicPr preferRelativeResize="0"/>
          <p:nvPr/>
        </p:nvPicPr>
        <p:blipFill>
          <a:blip r:embed="rId7">
            <a:alphaModFix/>
          </a:blip>
          <a:stretch>
            <a:fillRect/>
          </a:stretch>
        </p:blipFill>
        <p:spPr>
          <a:xfrm>
            <a:off x="6594265" y="2205514"/>
            <a:ext cx="1618127" cy="1648234"/>
          </a:xfrm>
          <a:prstGeom prst="rect">
            <a:avLst/>
          </a:prstGeom>
          <a:noFill/>
          <a:ln>
            <a:noFill/>
          </a:ln>
          <a:effectLst>
            <a:outerShdw blurRad="57150" rotWithShape="0" algn="bl" dir="5400000" dist="19050">
              <a:srgbClr val="000000">
                <a:alpha val="50000"/>
              </a:srgbClr>
            </a:outerShdw>
          </a:effectLst>
        </p:spPr>
      </p:pic>
      <p:pic>
        <p:nvPicPr>
          <p:cNvPr id="466" name="Google Shape;466;p37"/>
          <p:cNvPicPr preferRelativeResize="0"/>
          <p:nvPr/>
        </p:nvPicPr>
        <p:blipFill>
          <a:blip r:embed="rId8">
            <a:alphaModFix/>
          </a:blip>
          <a:stretch>
            <a:fillRect/>
          </a:stretch>
        </p:blipFill>
        <p:spPr>
          <a:xfrm>
            <a:off x="7246046" y="2703504"/>
            <a:ext cx="1618130" cy="1311671"/>
          </a:xfrm>
          <a:prstGeom prst="rect">
            <a:avLst/>
          </a:prstGeom>
          <a:noFill/>
          <a:ln>
            <a:noFill/>
          </a:ln>
          <a:effectLst>
            <a:outerShdw blurRad="57150" rotWithShape="0" algn="bl" dir="5400000" dist="19050">
              <a:srgbClr val="000000">
                <a:alpha val="50000"/>
              </a:srgbClr>
            </a:outerShdw>
          </a:effectLst>
        </p:spPr>
      </p:pic>
      <p:pic>
        <p:nvPicPr>
          <p:cNvPr id="467" name="Google Shape;467;p37"/>
          <p:cNvPicPr preferRelativeResize="0"/>
          <p:nvPr/>
        </p:nvPicPr>
        <p:blipFill>
          <a:blip r:embed="rId9">
            <a:alphaModFix/>
          </a:blip>
          <a:stretch>
            <a:fillRect/>
          </a:stretch>
        </p:blipFill>
        <p:spPr>
          <a:xfrm>
            <a:off x="4340213" y="2159087"/>
            <a:ext cx="1618124" cy="1414746"/>
          </a:xfrm>
          <a:prstGeom prst="rect">
            <a:avLst/>
          </a:prstGeom>
          <a:noFill/>
          <a:ln>
            <a:noFill/>
          </a:ln>
          <a:effectLst>
            <a:outerShdw blurRad="57150" rotWithShape="0" algn="bl" dir="5400000" dist="19050">
              <a:srgbClr val="000000">
                <a:alpha val="50000"/>
              </a:srgbClr>
            </a:outerShdw>
          </a:effectLst>
        </p:spPr>
      </p:pic>
      <p:pic>
        <p:nvPicPr>
          <p:cNvPr id="468" name="Google Shape;468;p37"/>
          <p:cNvPicPr preferRelativeResize="0"/>
          <p:nvPr/>
        </p:nvPicPr>
        <p:blipFill>
          <a:blip r:embed="rId10">
            <a:alphaModFix/>
          </a:blip>
          <a:stretch>
            <a:fillRect/>
          </a:stretch>
        </p:blipFill>
        <p:spPr>
          <a:xfrm>
            <a:off x="5439488" y="3072324"/>
            <a:ext cx="1618125" cy="1684475"/>
          </a:xfrm>
          <a:prstGeom prst="rect">
            <a:avLst/>
          </a:prstGeom>
          <a:noFill/>
          <a:ln>
            <a:noFill/>
          </a:ln>
          <a:effectLst>
            <a:outerShdw blurRad="57150" rotWithShape="0" algn="bl" dir="5400000" dist="19050">
              <a:srgbClr val="000000">
                <a:alpha val="50000"/>
              </a:srgbClr>
            </a:outerShdw>
          </a:effectLst>
        </p:spPr>
      </p:pic>
      <p:pic>
        <p:nvPicPr>
          <p:cNvPr id="469" name="Google Shape;469;p37"/>
          <p:cNvPicPr preferRelativeResize="0"/>
          <p:nvPr/>
        </p:nvPicPr>
        <p:blipFill rotWithShape="1">
          <a:blip r:embed="rId11">
            <a:alphaModFix/>
          </a:blip>
          <a:srcRect b="2964" l="1342" r="2085" t="1715"/>
          <a:stretch/>
        </p:blipFill>
        <p:spPr>
          <a:xfrm>
            <a:off x="7002813" y="3294348"/>
            <a:ext cx="1952207" cy="16482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8"/>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시스템 주요 기능</a:t>
            </a:r>
            <a:endParaRPr/>
          </a:p>
          <a:p>
            <a:pPr indent="0" lvl="0" marL="0" rtl="0" algn="l">
              <a:spcBef>
                <a:spcPts val="0"/>
              </a:spcBef>
              <a:spcAft>
                <a:spcPts val="0"/>
              </a:spcAft>
              <a:buNone/>
            </a:pPr>
            <a:r>
              <a:rPr b="0" lang="ko"/>
              <a:t>게시물 관리 </a:t>
            </a:r>
            <a:r>
              <a:rPr b="0" lang="ko" sz="1600"/>
              <a:t>(App - Mobile)</a:t>
            </a:r>
            <a:endParaRPr b="0" sz="1600"/>
          </a:p>
        </p:txBody>
      </p:sp>
      <p:pic>
        <p:nvPicPr>
          <p:cNvPr id="475" name="Google Shape;475;p38"/>
          <p:cNvPicPr preferRelativeResize="0"/>
          <p:nvPr/>
        </p:nvPicPr>
        <p:blipFill rotWithShape="1">
          <a:blip r:embed="rId3">
            <a:alphaModFix/>
          </a:blip>
          <a:srcRect b="0" l="0" r="0" t="11504"/>
          <a:stretch/>
        </p:blipFill>
        <p:spPr>
          <a:xfrm>
            <a:off x="6654268" y="693179"/>
            <a:ext cx="2263521" cy="4228824"/>
          </a:xfrm>
          <a:prstGeom prst="rect">
            <a:avLst/>
          </a:prstGeom>
          <a:noFill/>
          <a:ln>
            <a:noFill/>
          </a:ln>
          <a:effectLst>
            <a:outerShdw blurRad="57150" rotWithShape="0" algn="bl" dir="5400000" dist="19050">
              <a:srgbClr val="000000">
                <a:alpha val="50000"/>
              </a:srgbClr>
            </a:outerShdw>
          </a:effectLst>
        </p:spPr>
      </p:pic>
      <p:pic>
        <p:nvPicPr>
          <p:cNvPr id="476" name="Google Shape;476;p38"/>
          <p:cNvPicPr preferRelativeResize="0"/>
          <p:nvPr/>
        </p:nvPicPr>
        <p:blipFill rotWithShape="1">
          <a:blip r:embed="rId4">
            <a:alphaModFix/>
          </a:blip>
          <a:srcRect b="22804" l="0" r="0" t="12002"/>
          <a:stretch/>
        </p:blipFill>
        <p:spPr>
          <a:xfrm>
            <a:off x="5560029" y="1579052"/>
            <a:ext cx="2263496" cy="3115375"/>
          </a:xfrm>
          <a:prstGeom prst="rect">
            <a:avLst/>
          </a:prstGeom>
          <a:noFill/>
          <a:ln>
            <a:noFill/>
          </a:ln>
          <a:effectLst>
            <a:outerShdw blurRad="57150" rotWithShape="0" algn="bl" dir="5400000" dist="19050">
              <a:srgbClr val="000000">
                <a:alpha val="50000"/>
              </a:srgbClr>
            </a:outerShdw>
          </a:effectLst>
        </p:spPr>
      </p:pic>
      <p:pic>
        <p:nvPicPr>
          <p:cNvPr id="477" name="Google Shape;477;p38"/>
          <p:cNvPicPr preferRelativeResize="0"/>
          <p:nvPr/>
        </p:nvPicPr>
        <p:blipFill rotWithShape="1">
          <a:blip r:embed="rId5">
            <a:alphaModFix/>
          </a:blip>
          <a:srcRect b="43543" l="0" r="0" t="5295"/>
          <a:stretch/>
        </p:blipFill>
        <p:spPr>
          <a:xfrm>
            <a:off x="4312300" y="934622"/>
            <a:ext cx="2263521" cy="2444815"/>
          </a:xfrm>
          <a:prstGeom prst="rect">
            <a:avLst/>
          </a:prstGeom>
          <a:noFill/>
          <a:ln>
            <a:noFill/>
          </a:ln>
          <a:effectLst>
            <a:outerShdw blurRad="57150" rotWithShape="0" algn="bl" dir="5400000" dist="19050">
              <a:srgbClr val="000000">
                <a:alpha val="50000"/>
              </a:srgbClr>
            </a:outerShdw>
          </a:effectLst>
        </p:spPr>
      </p:pic>
      <p:sp>
        <p:nvSpPr>
          <p:cNvPr id="478" name="Google Shape;478;p38"/>
          <p:cNvSpPr txBox="1"/>
          <p:nvPr>
            <p:ph idx="1" type="body"/>
          </p:nvPr>
        </p:nvSpPr>
        <p:spPr>
          <a:xfrm>
            <a:off x="721225" y="2434125"/>
            <a:ext cx="47028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200"/>
              <a:t>개인 / 그룹 게시 선택</a:t>
            </a:r>
            <a:endParaRPr sz="1200"/>
          </a:p>
          <a:p>
            <a:pPr indent="0" lvl="0" marL="0" rtl="0" algn="l">
              <a:spcBef>
                <a:spcPts val="1600"/>
              </a:spcBef>
              <a:spcAft>
                <a:spcPts val="0"/>
              </a:spcAft>
              <a:buNone/>
            </a:pPr>
            <a:r>
              <a:rPr lang="ko" sz="1200"/>
              <a:t>공개 범위 선택</a:t>
            </a:r>
            <a:endParaRPr sz="1200"/>
          </a:p>
          <a:p>
            <a:pPr indent="0" lvl="0" marL="0" rtl="0" algn="l">
              <a:spcBef>
                <a:spcPts val="1600"/>
              </a:spcBef>
              <a:spcAft>
                <a:spcPts val="0"/>
              </a:spcAft>
              <a:buNone/>
            </a:pPr>
            <a:r>
              <a:rPr lang="ko" sz="1200"/>
              <a:t>글 / 일정 / 미디어 선택</a:t>
            </a:r>
            <a:endParaRPr sz="1200"/>
          </a:p>
          <a:p>
            <a:pPr indent="0" lvl="0" marL="0" rtl="0" algn="l">
              <a:spcBef>
                <a:spcPts val="1600"/>
              </a:spcBef>
              <a:spcAft>
                <a:spcPts val="0"/>
              </a:spcAft>
              <a:buNone/>
            </a:pPr>
            <a:r>
              <a:rPr lang="ko" sz="1200"/>
              <a:t>미디어는 사진 / 동영상 / 오디오 선택 가능</a:t>
            </a:r>
            <a:endParaRPr sz="1200"/>
          </a:p>
          <a:p>
            <a:pPr indent="0" lvl="0" marL="0" rtl="0" algn="l">
              <a:spcBef>
                <a:spcPts val="1600"/>
              </a:spcBef>
              <a:spcAft>
                <a:spcPts val="1600"/>
              </a:spcAft>
              <a:buNone/>
            </a:pPr>
            <a:r>
              <a:rPr lang="ko" sz="1200"/>
              <a:t>글 / 일정 / 미디어  / 게시물 공유 / 일정 공유 다양한 게시물 타입</a:t>
            </a:r>
            <a:endParaRPr sz="1200"/>
          </a:p>
        </p:txBody>
      </p:sp>
      <p:pic>
        <p:nvPicPr>
          <p:cNvPr id="479" name="Google Shape;479;p38"/>
          <p:cNvPicPr preferRelativeResize="0"/>
          <p:nvPr/>
        </p:nvPicPr>
        <p:blipFill rotWithShape="1">
          <a:blip r:embed="rId6">
            <a:alphaModFix/>
          </a:blip>
          <a:srcRect b="21852" l="0" r="0" t="1659"/>
          <a:stretch/>
        </p:blipFill>
        <p:spPr>
          <a:xfrm>
            <a:off x="4025525" y="1918392"/>
            <a:ext cx="2263501" cy="203880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9"/>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시스템 주요 기능</a:t>
            </a:r>
            <a:endParaRPr/>
          </a:p>
          <a:p>
            <a:pPr indent="0" lvl="0" marL="0" rtl="0" algn="l">
              <a:spcBef>
                <a:spcPts val="0"/>
              </a:spcBef>
              <a:spcAft>
                <a:spcPts val="0"/>
              </a:spcAft>
              <a:buNone/>
            </a:pPr>
            <a:r>
              <a:rPr b="0" lang="ko"/>
              <a:t>일정 관리 </a:t>
            </a:r>
            <a:r>
              <a:rPr b="0" lang="ko" sz="1600"/>
              <a:t>(Web - PC)</a:t>
            </a:r>
            <a:endParaRPr b="0" sz="2200"/>
          </a:p>
        </p:txBody>
      </p:sp>
      <p:sp>
        <p:nvSpPr>
          <p:cNvPr id="485" name="Google Shape;485;p39"/>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200"/>
              <a:t>개인 / 그룹 프로</a:t>
            </a:r>
            <a:r>
              <a:rPr lang="ko" sz="1200"/>
              <a:t>필 달력 디자인 제공</a:t>
            </a:r>
            <a:endParaRPr sz="1200"/>
          </a:p>
          <a:p>
            <a:pPr indent="0" lvl="0" marL="0" rtl="0" algn="l">
              <a:spcBef>
                <a:spcPts val="1600"/>
              </a:spcBef>
              <a:spcAft>
                <a:spcPts val="0"/>
              </a:spcAft>
              <a:buNone/>
            </a:pPr>
            <a:r>
              <a:rPr lang="ko" sz="1200"/>
              <a:t>일</a:t>
            </a:r>
            <a:r>
              <a:rPr lang="ko" sz="1200"/>
              <a:t>정 구분 탭별 관리</a:t>
            </a:r>
            <a:endParaRPr sz="1200"/>
          </a:p>
          <a:p>
            <a:pPr indent="0" lvl="0" marL="0" rtl="0" algn="l">
              <a:spcBef>
                <a:spcPts val="1600"/>
              </a:spcBef>
              <a:spcAft>
                <a:spcPts val="0"/>
              </a:spcAft>
              <a:buNone/>
            </a:pPr>
            <a:r>
              <a:rPr lang="ko" sz="1200"/>
              <a:t>일</a:t>
            </a:r>
            <a:r>
              <a:rPr lang="ko" sz="1200"/>
              <a:t>정 멤버 신청을 통한 일정 멤버 관리</a:t>
            </a:r>
            <a:endParaRPr sz="1200"/>
          </a:p>
          <a:p>
            <a:pPr indent="0" lvl="0" marL="0" rtl="0" algn="l">
              <a:spcBef>
                <a:spcPts val="1600"/>
              </a:spcBef>
              <a:spcAft>
                <a:spcPts val="1600"/>
              </a:spcAft>
              <a:buNone/>
            </a:pPr>
            <a:r>
              <a:rPr lang="ko" sz="1200"/>
              <a:t>일정 게시 / 일정 공유 게시물을 통한 일정 조율 가능</a:t>
            </a:r>
            <a:endParaRPr sz="1200"/>
          </a:p>
        </p:txBody>
      </p:sp>
      <p:pic>
        <p:nvPicPr>
          <p:cNvPr id="486" name="Google Shape;486;p39"/>
          <p:cNvPicPr preferRelativeResize="0"/>
          <p:nvPr/>
        </p:nvPicPr>
        <p:blipFill rotWithShape="1">
          <a:blip r:embed="rId3">
            <a:alphaModFix/>
          </a:blip>
          <a:srcRect b="6646" l="12022" r="20473" t="3771"/>
          <a:stretch/>
        </p:blipFill>
        <p:spPr>
          <a:xfrm>
            <a:off x="8173525" y="657775"/>
            <a:ext cx="970475" cy="4334775"/>
          </a:xfrm>
          <a:prstGeom prst="rect">
            <a:avLst/>
          </a:prstGeom>
          <a:noFill/>
          <a:ln>
            <a:noFill/>
          </a:ln>
        </p:spPr>
      </p:pic>
      <p:pic>
        <p:nvPicPr>
          <p:cNvPr id="487" name="Google Shape;487;p39"/>
          <p:cNvPicPr preferRelativeResize="0"/>
          <p:nvPr/>
        </p:nvPicPr>
        <p:blipFill rotWithShape="1">
          <a:blip r:embed="rId4">
            <a:alphaModFix/>
          </a:blip>
          <a:srcRect b="0" l="781" r="1572" t="0"/>
          <a:stretch/>
        </p:blipFill>
        <p:spPr>
          <a:xfrm>
            <a:off x="3737845" y="830400"/>
            <a:ext cx="2150217" cy="1840826"/>
          </a:xfrm>
          <a:prstGeom prst="rect">
            <a:avLst/>
          </a:prstGeom>
          <a:noFill/>
          <a:ln>
            <a:noFill/>
          </a:ln>
          <a:effectLst>
            <a:outerShdw blurRad="57150" rotWithShape="0" algn="bl" dir="5400000" dist="19050">
              <a:srgbClr val="000000">
                <a:alpha val="50000"/>
              </a:srgbClr>
            </a:outerShdw>
          </a:effectLst>
        </p:spPr>
      </p:pic>
      <p:pic>
        <p:nvPicPr>
          <p:cNvPr id="488" name="Google Shape;488;p39"/>
          <p:cNvPicPr preferRelativeResize="0"/>
          <p:nvPr/>
        </p:nvPicPr>
        <p:blipFill>
          <a:blip r:embed="rId5">
            <a:alphaModFix/>
          </a:blip>
          <a:stretch>
            <a:fillRect/>
          </a:stretch>
        </p:blipFill>
        <p:spPr>
          <a:xfrm>
            <a:off x="5510109" y="2220075"/>
            <a:ext cx="2953617" cy="2387252"/>
          </a:xfrm>
          <a:prstGeom prst="rect">
            <a:avLst/>
          </a:prstGeom>
          <a:noFill/>
          <a:ln>
            <a:noFill/>
          </a:ln>
          <a:effectLst>
            <a:outerShdw blurRad="57150" rotWithShape="0" algn="bl" dir="5400000" dist="19050">
              <a:srgbClr val="000000">
                <a:alpha val="50000"/>
              </a:srgbClr>
            </a:outerShdw>
          </a:effectLst>
        </p:spPr>
      </p:pic>
      <p:pic>
        <p:nvPicPr>
          <p:cNvPr id="489" name="Google Shape;489;p39"/>
          <p:cNvPicPr preferRelativeResize="0"/>
          <p:nvPr/>
        </p:nvPicPr>
        <p:blipFill>
          <a:blip r:embed="rId6">
            <a:alphaModFix/>
          </a:blip>
          <a:stretch>
            <a:fillRect/>
          </a:stretch>
        </p:blipFill>
        <p:spPr>
          <a:xfrm>
            <a:off x="6273172" y="962708"/>
            <a:ext cx="1581752" cy="1305588"/>
          </a:xfrm>
          <a:prstGeom prst="rect">
            <a:avLst/>
          </a:prstGeom>
          <a:noFill/>
          <a:ln>
            <a:noFill/>
          </a:ln>
          <a:effectLst>
            <a:outerShdw blurRad="57150" rotWithShape="0" algn="bl" dir="5400000" dist="19050">
              <a:srgbClr val="000000">
                <a:alpha val="50000"/>
              </a:srgbClr>
            </a:outerShdw>
          </a:effectLst>
        </p:spPr>
      </p:pic>
      <p:pic>
        <p:nvPicPr>
          <p:cNvPr id="490" name="Google Shape;490;p39"/>
          <p:cNvPicPr preferRelativeResize="0"/>
          <p:nvPr/>
        </p:nvPicPr>
        <p:blipFill>
          <a:blip r:embed="rId7">
            <a:alphaModFix/>
          </a:blip>
          <a:stretch>
            <a:fillRect/>
          </a:stretch>
        </p:blipFill>
        <p:spPr>
          <a:xfrm>
            <a:off x="4289600" y="2946898"/>
            <a:ext cx="2206704" cy="184082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0"/>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시스템 주요 기능</a:t>
            </a:r>
            <a:endParaRPr/>
          </a:p>
          <a:p>
            <a:pPr indent="0" lvl="0" marL="0" rtl="0" algn="l">
              <a:spcBef>
                <a:spcPts val="0"/>
              </a:spcBef>
              <a:spcAft>
                <a:spcPts val="0"/>
              </a:spcAft>
              <a:buNone/>
            </a:pPr>
            <a:r>
              <a:rPr b="0" lang="ko"/>
              <a:t>일정 관리 </a:t>
            </a:r>
            <a:r>
              <a:rPr b="0" lang="ko" sz="1600"/>
              <a:t>(App - Mobile)</a:t>
            </a:r>
            <a:endParaRPr b="0" sz="1600"/>
          </a:p>
        </p:txBody>
      </p:sp>
      <p:sp>
        <p:nvSpPr>
          <p:cNvPr id="496" name="Google Shape;496;p40"/>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200"/>
              <a:t>개인 / 그룹 프로필 달력 디자인 제공</a:t>
            </a:r>
            <a:endParaRPr sz="1200"/>
          </a:p>
          <a:p>
            <a:pPr indent="0" lvl="0" marL="0" rtl="0" algn="l">
              <a:spcBef>
                <a:spcPts val="1600"/>
              </a:spcBef>
              <a:spcAft>
                <a:spcPts val="0"/>
              </a:spcAft>
              <a:buNone/>
            </a:pPr>
            <a:r>
              <a:rPr lang="ko" sz="1200"/>
              <a:t>일정 구분 탭별 관리</a:t>
            </a:r>
            <a:endParaRPr sz="1200"/>
          </a:p>
          <a:p>
            <a:pPr indent="0" lvl="0" marL="0" rtl="0" algn="l">
              <a:spcBef>
                <a:spcPts val="1600"/>
              </a:spcBef>
              <a:spcAft>
                <a:spcPts val="0"/>
              </a:spcAft>
              <a:buNone/>
            </a:pPr>
            <a:r>
              <a:rPr lang="ko" sz="1200"/>
              <a:t>일정 멤버 신청을 통한 일정 멤버 관리</a:t>
            </a:r>
            <a:endParaRPr sz="1200"/>
          </a:p>
          <a:p>
            <a:pPr indent="0" lvl="0" marL="0" rtl="0" algn="l">
              <a:spcBef>
                <a:spcPts val="1600"/>
              </a:spcBef>
              <a:spcAft>
                <a:spcPts val="1600"/>
              </a:spcAft>
              <a:buNone/>
            </a:pPr>
            <a:r>
              <a:rPr lang="ko" sz="1200"/>
              <a:t>일정 게시 / 일정 공유 게시물을 통한 일정 조율 가능</a:t>
            </a:r>
            <a:endParaRPr sz="1200"/>
          </a:p>
        </p:txBody>
      </p:sp>
      <p:pic>
        <p:nvPicPr>
          <p:cNvPr id="497" name="Google Shape;497;p40"/>
          <p:cNvPicPr preferRelativeResize="0"/>
          <p:nvPr/>
        </p:nvPicPr>
        <p:blipFill rotWithShape="1">
          <a:blip r:embed="rId3">
            <a:alphaModFix/>
          </a:blip>
          <a:srcRect b="12409" l="0" r="0" t="5136"/>
          <a:stretch/>
        </p:blipFill>
        <p:spPr>
          <a:xfrm>
            <a:off x="6727597" y="896254"/>
            <a:ext cx="2191652" cy="3814594"/>
          </a:xfrm>
          <a:prstGeom prst="rect">
            <a:avLst/>
          </a:prstGeom>
          <a:noFill/>
          <a:ln>
            <a:noFill/>
          </a:ln>
          <a:effectLst>
            <a:outerShdw blurRad="57150" rotWithShape="0" algn="bl" dir="5400000" dist="19050">
              <a:srgbClr val="000000">
                <a:alpha val="50000"/>
              </a:srgbClr>
            </a:outerShdw>
          </a:effectLst>
        </p:spPr>
      </p:pic>
      <p:pic>
        <p:nvPicPr>
          <p:cNvPr id="498" name="Google Shape;498;p40"/>
          <p:cNvPicPr preferRelativeResize="0"/>
          <p:nvPr/>
        </p:nvPicPr>
        <p:blipFill rotWithShape="1">
          <a:blip r:embed="rId4">
            <a:alphaModFix/>
          </a:blip>
          <a:srcRect b="4596" l="0" r="0" t="5451"/>
          <a:stretch/>
        </p:blipFill>
        <p:spPr>
          <a:xfrm>
            <a:off x="3905259" y="797800"/>
            <a:ext cx="1459461" cy="2771517"/>
          </a:xfrm>
          <a:prstGeom prst="rect">
            <a:avLst/>
          </a:prstGeom>
          <a:noFill/>
          <a:ln>
            <a:noFill/>
          </a:ln>
          <a:effectLst>
            <a:outerShdw blurRad="57150" rotWithShape="0" algn="bl" dir="5400000" dist="19050">
              <a:srgbClr val="000000">
                <a:alpha val="50000"/>
              </a:srgbClr>
            </a:outerShdw>
          </a:effectLst>
        </p:spPr>
      </p:pic>
      <p:pic>
        <p:nvPicPr>
          <p:cNvPr id="499" name="Google Shape;499;p40"/>
          <p:cNvPicPr preferRelativeResize="0"/>
          <p:nvPr/>
        </p:nvPicPr>
        <p:blipFill rotWithShape="1">
          <a:blip r:embed="rId5">
            <a:alphaModFix/>
          </a:blip>
          <a:srcRect b="54739" l="10117" r="10029" t="19627"/>
          <a:stretch/>
        </p:blipFill>
        <p:spPr>
          <a:xfrm>
            <a:off x="4479833" y="3721739"/>
            <a:ext cx="1459461" cy="989104"/>
          </a:xfrm>
          <a:prstGeom prst="rect">
            <a:avLst/>
          </a:prstGeom>
          <a:noFill/>
          <a:ln>
            <a:noFill/>
          </a:ln>
          <a:effectLst>
            <a:outerShdw blurRad="57150" rotWithShape="0" algn="bl" dir="5400000" dist="19050">
              <a:srgbClr val="000000">
                <a:alpha val="50000"/>
              </a:srgbClr>
            </a:outerShdw>
          </a:effectLst>
        </p:spPr>
      </p:pic>
      <p:pic>
        <p:nvPicPr>
          <p:cNvPr id="500" name="Google Shape;500;p40"/>
          <p:cNvPicPr preferRelativeResize="0"/>
          <p:nvPr/>
        </p:nvPicPr>
        <p:blipFill rotWithShape="1">
          <a:blip r:embed="rId6">
            <a:alphaModFix/>
          </a:blip>
          <a:srcRect b="19710" l="0" r="0" t="11395"/>
          <a:stretch/>
        </p:blipFill>
        <p:spPr>
          <a:xfrm>
            <a:off x="5590682" y="1259792"/>
            <a:ext cx="2209850" cy="3214333"/>
          </a:xfrm>
          <a:prstGeom prst="rect">
            <a:avLst/>
          </a:prstGeom>
          <a:noFill/>
          <a:ln>
            <a:noFill/>
          </a:ln>
          <a:effectLst>
            <a:outerShdw blurRad="57150" rotWithShape="0" algn="bl" dir="5400000" dist="19050">
              <a:srgbClr val="000000">
                <a:alpha val="50000"/>
              </a:srgbClr>
            </a:outerShdw>
          </a:effectLst>
        </p:spPr>
      </p:pic>
      <p:pic>
        <p:nvPicPr>
          <p:cNvPr id="501" name="Google Shape;501;p40"/>
          <p:cNvPicPr preferRelativeResize="0"/>
          <p:nvPr/>
        </p:nvPicPr>
        <p:blipFill rotWithShape="1">
          <a:blip r:embed="rId7">
            <a:alphaModFix/>
          </a:blip>
          <a:srcRect b="21852" l="0" r="0" t="1659"/>
          <a:stretch/>
        </p:blipFill>
        <p:spPr>
          <a:xfrm>
            <a:off x="4525625" y="634000"/>
            <a:ext cx="1804199" cy="162510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1"/>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시스템 주요 기능</a:t>
            </a:r>
            <a:endParaRPr/>
          </a:p>
          <a:p>
            <a:pPr indent="0" lvl="0" marL="0" rtl="0" algn="l">
              <a:spcBef>
                <a:spcPts val="0"/>
              </a:spcBef>
              <a:spcAft>
                <a:spcPts val="0"/>
              </a:spcAft>
              <a:buNone/>
            </a:pPr>
            <a:r>
              <a:rPr b="0" lang="ko"/>
              <a:t>채팅/알림</a:t>
            </a:r>
            <a:r>
              <a:rPr b="0" lang="ko"/>
              <a:t> 관리 </a:t>
            </a:r>
            <a:r>
              <a:rPr b="0" lang="ko" sz="1600"/>
              <a:t>(Web - PC)</a:t>
            </a:r>
            <a:endParaRPr b="0" sz="1600"/>
          </a:p>
        </p:txBody>
      </p:sp>
      <p:sp>
        <p:nvSpPr>
          <p:cNvPr id="507" name="Google Shape;507;p41"/>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200"/>
              <a:t>채팅방 생성과 채팅 내용 생성</a:t>
            </a:r>
            <a:endParaRPr sz="1200"/>
          </a:p>
          <a:p>
            <a:pPr indent="0" lvl="0" marL="0" rtl="0" algn="l">
              <a:spcBef>
                <a:spcPts val="1600"/>
              </a:spcBef>
              <a:spcAft>
                <a:spcPts val="0"/>
              </a:spcAft>
              <a:buNone/>
            </a:pPr>
            <a:r>
              <a:rPr lang="ko" sz="1200"/>
              <a:t>사용자와 사용자 간의 개인 채팅 가능</a:t>
            </a:r>
            <a:endParaRPr sz="1200"/>
          </a:p>
          <a:p>
            <a:pPr indent="0" lvl="0" marL="0" rtl="0" algn="l">
              <a:spcBef>
                <a:spcPts val="1600"/>
              </a:spcBef>
              <a:spcAft>
                <a:spcPts val="0"/>
              </a:spcAft>
              <a:buNone/>
            </a:pPr>
            <a:r>
              <a:rPr lang="ko" sz="1200"/>
              <a:t>소속 그룹의 채팅 가능</a:t>
            </a:r>
            <a:endParaRPr sz="1200"/>
          </a:p>
          <a:p>
            <a:pPr indent="0" lvl="0" marL="0" rtl="0" algn="l">
              <a:spcBef>
                <a:spcPts val="1600"/>
              </a:spcBef>
              <a:spcAft>
                <a:spcPts val="0"/>
              </a:spcAft>
              <a:buNone/>
            </a:pPr>
            <a:r>
              <a:rPr lang="ko" sz="1200"/>
              <a:t>웹소켓 통신을 통한 실시간 채팅 및 실시간 알림</a:t>
            </a:r>
            <a:endParaRPr sz="1200"/>
          </a:p>
          <a:p>
            <a:pPr indent="0" lvl="0" marL="0" rtl="0" algn="l">
              <a:spcBef>
                <a:spcPts val="1600"/>
              </a:spcBef>
              <a:spcAft>
                <a:spcPts val="1600"/>
              </a:spcAft>
              <a:buNone/>
            </a:pPr>
            <a:r>
              <a:rPr lang="ko" sz="1200"/>
              <a:t>다중 로그인 제한, 다양한 서비스 알림 등</a:t>
            </a:r>
            <a:endParaRPr sz="1200"/>
          </a:p>
        </p:txBody>
      </p:sp>
      <p:pic>
        <p:nvPicPr>
          <p:cNvPr id="508" name="Google Shape;508;p41"/>
          <p:cNvPicPr preferRelativeResize="0"/>
          <p:nvPr/>
        </p:nvPicPr>
        <p:blipFill rotWithShape="1">
          <a:blip r:embed="rId3">
            <a:alphaModFix/>
          </a:blip>
          <a:srcRect b="19140" l="5814" r="6611" t="2416"/>
          <a:stretch/>
        </p:blipFill>
        <p:spPr>
          <a:xfrm>
            <a:off x="6880059" y="924213"/>
            <a:ext cx="1835565" cy="2884437"/>
          </a:xfrm>
          <a:prstGeom prst="rect">
            <a:avLst/>
          </a:prstGeom>
          <a:noFill/>
          <a:ln>
            <a:noFill/>
          </a:ln>
          <a:effectLst>
            <a:outerShdw blurRad="57150" rotWithShape="0" algn="bl" dir="5400000" dist="19050">
              <a:srgbClr val="000000">
                <a:alpha val="50000"/>
              </a:srgbClr>
            </a:outerShdw>
          </a:effectLst>
        </p:spPr>
      </p:pic>
      <p:pic>
        <p:nvPicPr>
          <p:cNvPr id="509" name="Google Shape;509;p41"/>
          <p:cNvPicPr preferRelativeResize="0"/>
          <p:nvPr/>
        </p:nvPicPr>
        <p:blipFill rotWithShape="1">
          <a:blip r:embed="rId4">
            <a:alphaModFix/>
          </a:blip>
          <a:srcRect b="22219" l="4649" r="12767" t="3984"/>
          <a:stretch/>
        </p:blipFill>
        <p:spPr>
          <a:xfrm>
            <a:off x="4293275" y="924212"/>
            <a:ext cx="1735364" cy="2727015"/>
          </a:xfrm>
          <a:prstGeom prst="rect">
            <a:avLst/>
          </a:prstGeom>
          <a:noFill/>
          <a:ln>
            <a:noFill/>
          </a:ln>
          <a:effectLst>
            <a:outerShdw blurRad="57150" rotWithShape="0" algn="bl" dir="5400000" dist="19050">
              <a:srgbClr val="000000">
                <a:alpha val="50000"/>
              </a:srgbClr>
            </a:outerShdw>
          </a:effectLst>
        </p:spPr>
      </p:pic>
      <p:pic>
        <p:nvPicPr>
          <p:cNvPr id="510" name="Google Shape;510;p41"/>
          <p:cNvPicPr preferRelativeResize="0"/>
          <p:nvPr/>
        </p:nvPicPr>
        <p:blipFill rotWithShape="1">
          <a:blip r:embed="rId5">
            <a:alphaModFix/>
          </a:blip>
          <a:srcRect b="17806" l="5719" r="5470" t="2417"/>
          <a:stretch/>
        </p:blipFill>
        <p:spPr>
          <a:xfrm>
            <a:off x="7101379" y="1860456"/>
            <a:ext cx="1892922" cy="2933607"/>
          </a:xfrm>
          <a:prstGeom prst="rect">
            <a:avLst/>
          </a:prstGeom>
          <a:noFill/>
          <a:ln>
            <a:noFill/>
          </a:ln>
          <a:effectLst>
            <a:outerShdw blurRad="57150" rotWithShape="0" algn="bl" dir="5400000" dist="19050">
              <a:srgbClr val="000000">
                <a:alpha val="50000"/>
              </a:srgbClr>
            </a:outerShdw>
          </a:effectLst>
        </p:spPr>
      </p:pic>
      <p:pic>
        <p:nvPicPr>
          <p:cNvPr id="511" name="Google Shape;511;p41"/>
          <p:cNvPicPr preferRelativeResize="0"/>
          <p:nvPr/>
        </p:nvPicPr>
        <p:blipFill rotWithShape="1">
          <a:blip r:embed="rId6">
            <a:alphaModFix/>
          </a:blip>
          <a:srcRect b="16677" l="4354" r="4537" t="2206"/>
          <a:stretch/>
        </p:blipFill>
        <p:spPr>
          <a:xfrm>
            <a:off x="5366491" y="1378258"/>
            <a:ext cx="1892923" cy="2982754"/>
          </a:xfrm>
          <a:prstGeom prst="rect">
            <a:avLst/>
          </a:prstGeom>
          <a:noFill/>
          <a:ln>
            <a:noFill/>
          </a:ln>
          <a:effectLst>
            <a:outerShdw blurRad="57150" rotWithShape="0" algn="bl" dir="5400000" dist="19050">
              <a:srgbClr val="000000">
                <a:alpha val="50000"/>
              </a:srgbClr>
            </a:outerShdw>
          </a:effectLst>
        </p:spPr>
      </p:pic>
      <p:pic>
        <p:nvPicPr>
          <p:cNvPr id="512" name="Google Shape;512;p41"/>
          <p:cNvPicPr preferRelativeResize="0"/>
          <p:nvPr/>
        </p:nvPicPr>
        <p:blipFill rotWithShape="1">
          <a:blip r:embed="rId7">
            <a:alphaModFix/>
          </a:blip>
          <a:srcRect b="11703" l="2025" r="7139" t="24585"/>
          <a:stretch/>
        </p:blipFill>
        <p:spPr>
          <a:xfrm>
            <a:off x="4902233" y="3573276"/>
            <a:ext cx="3473686" cy="417671"/>
          </a:xfrm>
          <a:prstGeom prst="rect">
            <a:avLst/>
          </a:prstGeom>
          <a:noFill/>
          <a:ln>
            <a:noFill/>
          </a:ln>
          <a:effectLst>
            <a:outerShdw blurRad="57150" rotWithShape="0" algn="bl" dir="5400000" dist="19050">
              <a:srgbClr val="000000">
                <a:alpha val="50000"/>
              </a:srgbClr>
            </a:outerShdw>
          </a:effectLst>
        </p:spPr>
      </p:pic>
      <p:pic>
        <p:nvPicPr>
          <p:cNvPr id="513" name="Google Shape;513;p41"/>
          <p:cNvPicPr preferRelativeResize="0"/>
          <p:nvPr/>
        </p:nvPicPr>
        <p:blipFill rotWithShape="1">
          <a:blip r:embed="rId8">
            <a:alphaModFix/>
          </a:blip>
          <a:srcRect b="0" l="2080" r="2925" t="21470"/>
          <a:stretch/>
        </p:blipFill>
        <p:spPr>
          <a:xfrm>
            <a:off x="4538659" y="4144353"/>
            <a:ext cx="4253169" cy="41766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42"/>
          <p:cNvPicPr preferRelativeResize="0"/>
          <p:nvPr/>
        </p:nvPicPr>
        <p:blipFill rotWithShape="1">
          <a:blip r:embed="rId3">
            <a:alphaModFix/>
          </a:blip>
          <a:srcRect b="0" l="0" r="0" t="4906"/>
          <a:stretch/>
        </p:blipFill>
        <p:spPr>
          <a:xfrm>
            <a:off x="6971325" y="968650"/>
            <a:ext cx="1881549" cy="3777134"/>
          </a:xfrm>
          <a:prstGeom prst="rect">
            <a:avLst/>
          </a:prstGeom>
          <a:noFill/>
          <a:ln>
            <a:noFill/>
          </a:ln>
          <a:effectLst>
            <a:outerShdw blurRad="57150" rotWithShape="0" algn="bl" dir="5400000" dist="19050">
              <a:srgbClr val="000000">
                <a:alpha val="50000"/>
              </a:srgbClr>
            </a:outerShdw>
          </a:effectLst>
        </p:spPr>
      </p:pic>
      <p:sp>
        <p:nvSpPr>
          <p:cNvPr id="519" name="Google Shape;519;p42"/>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시스템 주요 기능</a:t>
            </a:r>
            <a:endParaRPr/>
          </a:p>
          <a:p>
            <a:pPr indent="0" lvl="0" marL="0" rtl="0" algn="l">
              <a:spcBef>
                <a:spcPts val="0"/>
              </a:spcBef>
              <a:spcAft>
                <a:spcPts val="0"/>
              </a:spcAft>
              <a:buNone/>
            </a:pPr>
            <a:r>
              <a:rPr b="0" lang="ko"/>
              <a:t>채팅/알림 관리 </a:t>
            </a:r>
            <a:r>
              <a:rPr b="0" lang="ko" sz="1600"/>
              <a:t>(App - Mobile)</a:t>
            </a:r>
            <a:endParaRPr b="0" sz="1600"/>
          </a:p>
        </p:txBody>
      </p:sp>
      <p:sp>
        <p:nvSpPr>
          <p:cNvPr id="520" name="Google Shape;520;p42"/>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200"/>
              <a:t>채팅방 생성과 채팅 내용 생성</a:t>
            </a:r>
            <a:endParaRPr sz="1200"/>
          </a:p>
          <a:p>
            <a:pPr indent="0" lvl="0" marL="0" rtl="0" algn="l">
              <a:spcBef>
                <a:spcPts val="1600"/>
              </a:spcBef>
              <a:spcAft>
                <a:spcPts val="0"/>
              </a:spcAft>
              <a:buNone/>
            </a:pPr>
            <a:r>
              <a:rPr lang="ko" sz="1200"/>
              <a:t>사용자와 사용자 간의 개인 채팅 가능</a:t>
            </a:r>
            <a:endParaRPr sz="1200"/>
          </a:p>
          <a:p>
            <a:pPr indent="0" lvl="0" marL="0" rtl="0" algn="l">
              <a:spcBef>
                <a:spcPts val="1600"/>
              </a:spcBef>
              <a:spcAft>
                <a:spcPts val="0"/>
              </a:spcAft>
              <a:buNone/>
            </a:pPr>
            <a:r>
              <a:rPr lang="ko" sz="1200"/>
              <a:t>소속 그룹의 채팅 가능</a:t>
            </a:r>
            <a:endParaRPr sz="1200"/>
          </a:p>
          <a:p>
            <a:pPr indent="0" lvl="0" marL="0" rtl="0" algn="l">
              <a:spcBef>
                <a:spcPts val="1600"/>
              </a:spcBef>
              <a:spcAft>
                <a:spcPts val="0"/>
              </a:spcAft>
              <a:buNone/>
            </a:pPr>
            <a:r>
              <a:rPr lang="ko" sz="1200"/>
              <a:t>웹소켓 통신을 통한 실시간 채팅 및 실시간 알림</a:t>
            </a:r>
            <a:endParaRPr sz="1200"/>
          </a:p>
          <a:p>
            <a:pPr indent="0" lvl="0" marL="0" rtl="0" algn="l">
              <a:spcBef>
                <a:spcPts val="1600"/>
              </a:spcBef>
              <a:spcAft>
                <a:spcPts val="1600"/>
              </a:spcAft>
              <a:buNone/>
            </a:pPr>
            <a:r>
              <a:rPr lang="ko" sz="1200"/>
              <a:t>다중 로그인 제한, 다양한 서비스 알림 등</a:t>
            </a:r>
            <a:endParaRPr sz="1200"/>
          </a:p>
        </p:txBody>
      </p:sp>
      <p:pic>
        <p:nvPicPr>
          <p:cNvPr id="521" name="Google Shape;521;p42"/>
          <p:cNvPicPr preferRelativeResize="0"/>
          <p:nvPr/>
        </p:nvPicPr>
        <p:blipFill rotWithShape="1">
          <a:blip r:embed="rId4">
            <a:alphaModFix/>
          </a:blip>
          <a:srcRect b="22507" l="0" r="0" t="5466"/>
          <a:stretch/>
        </p:blipFill>
        <p:spPr>
          <a:xfrm>
            <a:off x="4599975" y="974701"/>
            <a:ext cx="2100632" cy="3194086"/>
          </a:xfrm>
          <a:prstGeom prst="rect">
            <a:avLst/>
          </a:prstGeom>
          <a:noFill/>
          <a:ln>
            <a:noFill/>
          </a:ln>
          <a:effectLst>
            <a:outerShdw blurRad="57150" rotWithShape="0" algn="bl" dir="5400000" dist="19050">
              <a:srgbClr val="000000">
                <a:alpha val="50000"/>
              </a:srgbClr>
            </a:outerShdw>
          </a:effectLst>
        </p:spPr>
      </p:pic>
      <p:pic>
        <p:nvPicPr>
          <p:cNvPr id="522" name="Google Shape;522;p42"/>
          <p:cNvPicPr preferRelativeResize="0"/>
          <p:nvPr/>
        </p:nvPicPr>
        <p:blipFill rotWithShape="1">
          <a:blip r:embed="rId5">
            <a:alphaModFix/>
          </a:blip>
          <a:srcRect b="48694" l="0" r="0" t="5320"/>
          <a:stretch/>
        </p:blipFill>
        <p:spPr>
          <a:xfrm>
            <a:off x="4773941" y="2681708"/>
            <a:ext cx="2100632" cy="203936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3"/>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시연</a:t>
            </a:r>
            <a:endParaRPr sz="1000"/>
          </a:p>
        </p:txBody>
      </p:sp>
      <p:pic>
        <p:nvPicPr>
          <p:cNvPr id="528" name="Google Shape;528;p43">
            <a:hlinkClick r:id="rId3"/>
          </p:cNvPr>
          <p:cNvPicPr preferRelativeResize="0"/>
          <p:nvPr/>
        </p:nvPicPr>
        <p:blipFill rotWithShape="1">
          <a:blip r:embed="rId4">
            <a:alphaModFix/>
          </a:blip>
          <a:srcRect b="22959" l="0" r="0" t="22954"/>
          <a:stretch/>
        </p:blipFill>
        <p:spPr>
          <a:xfrm>
            <a:off x="830400" y="2091180"/>
            <a:ext cx="3750530" cy="1267839"/>
          </a:xfrm>
          <a:prstGeom prst="rect">
            <a:avLst/>
          </a:prstGeom>
          <a:noFill/>
          <a:ln>
            <a:noFill/>
          </a:ln>
        </p:spPr>
      </p:pic>
      <p:grpSp>
        <p:nvGrpSpPr>
          <p:cNvPr id="529" name="Google Shape;529;p43"/>
          <p:cNvGrpSpPr/>
          <p:nvPr/>
        </p:nvGrpSpPr>
        <p:grpSpPr>
          <a:xfrm>
            <a:off x="831001" y="3274596"/>
            <a:ext cx="3753050" cy="1353953"/>
            <a:chOff x="830400" y="3274596"/>
            <a:chExt cx="2501700" cy="1353953"/>
          </a:xfrm>
        </p:grpSpPr>
        <p:sp>
          <p:nvSpPr>
            <p:cNvPr id="530" name="Google Shape;530;p43"/>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3"/>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 name="Google Shape;532;p43"/>
          <p:cNvSpPr txBox="1"/>
          <p:nvPr>
            <p:ph type="title"/>
          </p:nvPr>
        </p:nvSpPr>
        <p:spPr>
          <a:xfrm>
            <a:off x="1036020" y="3509791"/>
            <a:ext cx="33558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sz="1400"/>
              <a:t>Web (PC) 시연 </a:t>
            </a:r>
            <a:endParaRPr sz="1400"/>
          </a:p>
        </p:txBody>
      </p:sp>
      <p:sp>
        <p:nvSpPr>
          <p:cNvPr id="533" name="Google Shape;533;p43"/>
          <p:cNvSpPr txBox="1"/>
          <p:nvPr>
            <p:ph idx="4294967295" type="body"/>
          </p:nvPr>
        </p:nvSpPr>
        <p:spPr>
          <a:xfrm>
            <a:off x="1036020" y="3994686"/>
            <a:ext cx="33558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ko" sz="1200"/>
              <a:t>PC 기기를 이용해서 Web 시연을 진행합니다.</a:t>
            </a:r>
            <a:endParaRPr sz="1200"/>
          </a:p>
        </p:txBody>
      </p:sp>
      <p:pic>
        <p:nvPicPr>
          <p:cNvPr id="534" name="Google Shape;534;p43"/>
          <p:cNvPicPr preferRelativeResize="0"/>
          <p:nvPr/>
        </p:nvPicPr>
        <p:blipFill rotWithShape="1">
          <a:blip r:embed="rId5">
            <a:alphaModFix/>
          </a:blip>
          <a:srcRect b="37191" l="0" r="0" t="12021"/>
          <a:stretch/>
        </p:blipFill>
        <p:spPr>
          <a:xfrm>
            <a:off x="4582789" y="3359013"/>
            <a:ext cx="3750480" cy="1267831"/>
          </a:xfrm>
          <a:prstGeom prst="rect">
            <a:avLst/>
          </a:prstGeom>
          <a:noFill/>
          <a:ln>
            <a:noFill/>
          </a:ln>
        </p:spPr>
      </p:pic>
      <p:grpSp>
        <p:nvGrpSpPr>
          <p:cNvPr id="535" name="Google Shape;535;p43"/>
          <p:cNvGrpSpPr/>
          <p:nvPr/>
        </p:nvGrpSpPr>
        <p:grpSpPr>
          <a:xfrm flipH="1" rot="10800000">
            <a:off x="4583390" y="2091171"/>
            <a:ext cx="3753050" cy="1353953"/>
            <a:chOff x="830400" y="3274596"/>
            <a:chExt cx="2501700" cy="1353953"/>
          </a:xfrm>
        </p:grpSpPr>
        <p:sp>
          <p:nvSpPr>
            <p:cNvPr id="536" name="Google Shape;536;p43"/>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3"/>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43"/>
          <p:cNvSpPr txBox="1"/>
          <p:nvPr>
            <p:ph type="title"/>
          </p:nvPr>
        </p:nvSpPr>
        <p:spPr>
          <a:xfrm>
            <a:off x="4779874" y="2230554"/>
            <a:ext cx="33558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sz="1400"/>
              <a:t>Android App (Mobile) 시연 </a:t>
            </a:r>
            <a:endParaRPr sz="1400"/>
          </a:p>
        </p:txBody>
      </p:sp>
      <p:sp>
        <p:nvSpPr>
          <p:cNvPr id="539" name="Google Shape;539;p43"/>
          <p:cNvSpPr txBox="1"/>
          <p:nvPr>
            <p:ph idx="4294967295" type="body"/>
          </p:nvPr>
        </p:nvSpPr>
        <p:spPr>
          <a:xfrm>
            <a:off x="4779874" y="2639250"/>
            <a:ext cx="3355800" cy="649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ko" sz="1200"/>
              <a:t>Android Mobile기기를 이용하여</a:t>
            </a:r>
            <a:br>
              <a:rPr lang="ko" sz="1200"/>
            </a:br>
            <a:r>
              <a:rPr lang="ko" sz="1200"/>
              <a:t>Android App 시연을 진행합니다.</a:t>
            </a:r>
            <a:endParaRPr sz="1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보완 사항 </a:t>
            </a:r>
            <a:r>
              <a:rPr lang="ko"/>
              <a:t>및 개발 후기</a:t>
            </a:r>
            <a:endParaRPr/>
          </a:p>
        </p:txBody>
      </p:sp>
      <p:sp>
        <p:nvSpPr>
          <p:cNvPr id="545" name="Google Shape;545;p44"/>
          <p:cNvSpPr txBox="1"/>
          <p:nvPr>
            <p:ph idx="1" type="body"/>
          </p:nvPr>
        </p:nvSpPr>
        <p:spPr>
          <a:xfrm>
            <a:off x="1295325" y="2078875"/>
            <a:ext cx="7122900" cy="272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rgbClr val="595959"/>
                </a:solidFill>
              </a:rPr>
              <a:t>Android App(Mobile) 플랫폼의 데이터 작용 보완</a:t>
            </a:r>
            <a:endParaRPr b="1">
              <a:solidFill>
                <a:srgbClr val="595959"/>
              </a:solidFill>
            </a:endParaRPr>
          </a:p>
          <a:p>
            <a:pPr indent="0" lvl="0" marL="0" rtl="0" algn="l">
              <a:spcBef>
                <a:spcPts val="1600"/>
              </a:spcBef>
              <a:spcAft>
                <a:spcPts val="0"/>
              </a:spcAft>
              <a:buNone/>
            </a:pPr>
            <a:r>
              <a:rPr b="1" lang="ko">
                <a:solidFill>
                  <a:srgbClr val="595959"/>
                </a:solidFill>
              </a:rPr>
              <a:t>채팅 데이터 방식</a:t>
            </a:r>
            <a:r>
              <a:rPr lang="ko">
                <a:solidFill>
                  <a:srgbClr val="595959"/>
                </a:solidFill>
              </a:rPr>
              <a:t> 보완</a:t>
            </a:r>
            <a:endParaRPr>
              <a:solidFill>
                <a:srgbClr val="595959"/>
              </a:solidFill>
            </a:endParaRPr>
          </a:p>
          <a:p>
            <a:pPr indent="0" lvl="0" marL="0" rtl="0" algn="l">
              <a:spcBef>
                <a:spcPts val="1600"/>
              </a:spcBef>
              <a:spcAft>
                <a:spcPts val="0"/>
              </a:spcAft>
              <a:buNone/>
            </a:pPr>
            <a:r>
              <a:rPr lang="ko">
                <a:solidFill>
                  <a:srgbClr val="595959"/>
                </a:solidFill>
              </a:rPr>
              <a:t>NGINX를</a:t>
            </a:r>
            <a:r>
              <a:rPr lang="ko">
                <a:solidFill>
                  <a:srgbClr val="595959"/>
                </a:solidFill>
              </a:rPr>
              <a:t> 보완하여 끊김없는 </a:t>
            </a:r>
            <a:r>
              <a:rPr b="1" lang="ko">
                <a:solidFill>
                  <a:srgbClr val="595959"/>
                </a:solidFill>
              </a:rPr>
              <a:t>무중단 배포</a:t>
            </a:r>
            <a:endParaRPr b="1">
              <a:solidFill>
                <a:srgbClr val="595959"/>
              </a:solidFill>
            </a:endParaRPr>
          </a:p>
          <a:p>
            <a:pPr indent="0" lvl="0" marL="0" rtl="0" algn="l">
              <a:spcBef>
                <a:spcPts val="1600"/>
              </a:spcBef>
              <a:spcAft>
                <a:spcPts val="0"/>
              </a:spcAft>
              <a:buNone/>
            </a:pPr>
            <a:r>
              <a:rPr b="1" lang="ko">
                <a:solidFill>
                  <a:srgbClr val="595959"/>
                </a:solidFill>
              </a:rPr>
              <a:t>일정</a:t>
            </a:r>
            <a:r>
              <a:rPr lang="ko">
                <a:solidFill>
                  <a:srgbClr val="595959"/>
                </a:solidFill>
              </a:rPr>
              <a:t> 설정 시간에 따른 </a:t>
            </a:r>
            <a:r>
              <a:rPr b="1" lang="ko">
                <a:solidFill>
                  <a:srgbClr val="595959"/>
                </a:solidFill>
              </a:rPr>
              <a:t>알람 </a:t>
            </a:r>
            <a:r>
              <a:rPr lang="ko">
                <a:solidFill>
                  <a:srgbClr val="595959"/>
                </a:solidFill>
              </a:rPr>
              <a:t>추가</a:t>
            </a:r>
            <a:endParaRPr>
              <a:solidFill>
                <a:srgbClr val="595959"/>
              </a:solidFill>
            </a:endParaRPr>
          </a:p>
          <a:p>
            <a:pPr indent="0" lvl="0" marL="0" rtl="0" algn="l">
              <a:spcBef>
                <a:spcPts val="1600"/>
              </a:spcBef>
              <a:spcAft>
                <a:spcPts val="0"/>
              </a:spcAft>
              <a:buNone/>
            </a:pPr>
            <a:r>
              <a:rPr lang="ko">
                <a:solidFill>
                  <a:srgbClr val="595959"/>
                </a:solidFill>
              </a:rPr>
              <a:t>네이버 / 구글 </a:t>
            </a:r>
            <a:r>
              <a:rPr b="1" lang="ko">
                <a:solidFill>
                  <a:srgbClr val="595959"/>
                </a:solidFill>
              </a:rPr>
              <a:t>계정 연결</a:t>
            </a:r>
            <a:r>
              <a:rPr lang="ko">
                <a:solidFill>
                  <a:srgbClr val="595959"/>
                </a:solidFill>
              </a:rPr>
              <a:t> 등으로 사용자 편의성 제공</a:t>
            </a:r>
            <a:endParaRPr>
              <a:solidFill>
                <a:srgbClr val="595959"/>
              </a:solidFill>
            </a:endParaRPr>
          </a:p>
          <a:p>
            <a:pPr indent="0" lvl="0" marL="0" rtl="0" algn="l">
              <a:spcBef>
                <a:spcPts val="1600"/>
              </a:spcBef>
              <a:spcAft>
                <a:spcPts val="1600"/>
              </a:spcAft>
              <a:buNone/>
            </a:pPr>
            <a:r>
              <a:rPr lang="ko">
                <a:solidFill>
                  <a:srgbClr val="595959"/>
                </a:solidFill>
              </a:rPr>
              <a:t>페이스북 / 네이버 / 유튜브 등 </a:t>
            </a:r>
            <a:r>
              <a:rPr b="1" lang="ko">
                <a:solidFill>
                  <a:srgbClr val="595959"/>
                </a:solidFill>
              </a:rPr>
              <a:t>다양한 플랫폼 게시물과 채팅 공유</a:t>
            </a:r>
            <a:r>
              <a:rPr lang="ko">
                <a:solidFill>
                  <a:srgbClr val="595959"/>
                </a:solidFill>
              </a:rPr>
              <a:t> 제공</a:t>
            </a:r>
            <a:endParaRPr>
              <a:solidFill>
                <a:srgbClr val="595959"/>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5"/>
          <p:cNvSpPr/>
          <p:nvPr/>
        </p:nvSpPr>
        <p:spPr>
          <a:xfrm>
            <a:off x="5090800" y="3404675"/>
            <a:ext cx="1080000" cy="327600"/>
          </a:xfrm>
          <a:prstGeom prst="roundRect">
            <a:avLst>
              <a:gd fmla="val 16667" name="adj"/>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300">
                <a:solidFill>
                  <a:schemeClr val="lt1"/>
                </a:solidFill>
              </a:rPr>
              <a:t>황수경</a:t>
            </a:r>
            <a:endParaRPr b="1" sz="1300"/>
          </a:p>
        </p:txBody>
      </p:sp>
      <p:sp>
        <p:nvSpPr>
          <p:cNvPr id="551" name="Google Shape;551;p45"/>
          <p:cNvSpPr/>
          <p:nvPr/>
        </p:nvSpPr>
        <p:spPr>
          <a:xfrm>
            <a:off x="1400800" y="3404675"/>
            <a:ext cx="1080000" cy="327600"/>
          </a:xfrm>
          <a:prstGeom prst="roundRect">
            <a:avLst>
              <a:gd fmla="val 16667" name="adj"/>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300">
                <a:solidFill>
                  <a:schemeClr val="lt1"/>
                </a:solidFill>
              </a:rPr>
              <a:t>최주은</a:t>
            </a:r>
            <a:endParaRPr b="1" sz="1300"/>
          </a:p>
        </p:txBody>
      </p:sp>
      <p:sp>
        <p:nvSpPr>
          <p:cNvPr id="552" name="Google Shape;552;p45"/>
          <p:cNvSpPr/>
          <p:nvPr/>
        </p:nvSpPr>
        <p:spPr>
          <a:xfrm>
            <a:off x="5090800" y="2182275"/>
            <a:ext cx="1080000" cy="327600"/>
          </a:xfrm>
          <a:prstGeom prst="roundRect">
            <a:avLst>
              <a:gd fmla="val 16667" name="adj"/>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300">
                <a:solidFill>
                  <a:schemeClr val="lt1"/>
                </a:solidFill>
              </a:rPr>
              <a:t>위성호</a:t>
            </a:r>
            <a:endParaRPr b="1" sz="1300"/>
          </a:p>
        </p:txBody>
      </p:sp>
      <p:sp>
        <p:nvSpPr>
          <p:cNvPr id="553" name="Google Shape;553;p45"/>
          <p:cNvSpPr/>
          <p:nvPr/>
        </p:nvSpPr>
        <p:spPr>
          <a:xfrm>
            <a:off x="1400800" y="2182275"/>
            <a:ext cx="1080000" cy="327600"/>
          </a:xfrm>
          <a:prstGeom prst="roundRect">
            <a:avLst>
              <a:gd fmla="val 16667" name="adj"/>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300">
                <a:solidFill>
                  <a:schemeClr val="lt1"/>
                </a:solidFill>
              </a:rPr>
              <a:t>위승빈</a:t>
            </a:r>
            <a:endParaRPr b="1" sz="1300"/>
          </a:p>
        </p:txBody>
      </p:sp>
      <p:sp>
        <p:nvSpPr>
          <p:cNvPr id="554" name="Google Shape;554;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보완 사항 및 개발 후기</a:t>
            </a:r>
            <a:endParaRPr/>
          </a:p>
        </p:txBody>
      </p:sp>
      <p:sp>
        <p:nvSpPr>
          <p:cNvPr id="555" name="Google Shape;555;p45"/>
          <p:cNvSpPr txBox="1"/>
          <p:nvPr>
            <p:ph idx="1" type="body"/>
          </p:nvPr>
        </p:nvSpPr>
        <p:spPr>
          <a:xfrm>
            <a:off x="6245306" y="3307900"/>
            <a:ext cx="2435700" cy="10518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ko" sz="800">
                <a:solidFill>
                  <a:srgbClr val="595959"/>
                </a:solidFill>
              </a:rPr>
              <a:t>1월부터 개발을 시작하면서, 팀원들의 코드를 보면서 생각하지 못했던 로직이나 알고리즘을 발견할 수 있었고, 그럴때마다 자극을 받아 더 성장할 수 있었습니다. 또한, 사용자의 입장에서 요청할만한 요구사항을 반영하기 위하여 주기적으로 회의하였습니다. 그 과정에서, 여러 의견을 모으는 데 관점이 다른 부분을 조율하는 등의 소통이 더 좋은 서비스를 만든다는 것을 깨달았습니다.</a:t>
            </a:r>
            <a:endParaRPr sz="800">
              <a:solidFill>
                <a:srgbClr val="595959"/>
              </a:solidFill>
            </a:endParaRPr>
          </a:p>
        </p:txBody>
      </p:sp>
      <p:sp>
        <p:nvSpPr>
          <p:cNvPr id="556" name="Google Shape;556;p45"/>
          <p:cNvSpPr txBox="1"/>
          <p:nvPr>
            <p:ph idx="1" type="body"/>
          </p:nvPr>
        </p:nvSpPr>
        <p:spPr>
          <a:xfrm>
            <a:off x="2557000" y="3307900"/>
            <a:ext cx="2435700" cy="10518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ko" sz="800">
                <a:solidFill>
                  <a:srgbClr val="595959"/>
                </a:solidFill>
              </a:rPr>
              <a:t>처음에 코드를 작성할 때 제대로 확장성 있게 작성해야 나중에  같거나 비슷한 기능이 필요할 때 재 사용하기 편하다는 것을 느꼈고, 어떤 기능들은 이걸 우리가 구현할 수 있을까? 라는 생각이 들기도 했지만 새로운 기능들을 하나하나 구현하면서 몰랐던 기능, 부분들을 배울 수 있었습니다. 또한 프로젝트를 진행하면서 팀원들과 의견 충돌이나 서로 어려운 부분도 있었지만 그러면서 팀워크도 늘고  제가 부족한 부분은 각 팀원들에게 배울 수 있었던 것 같습니다.</a:t>
            </a:r>
            <a:endParaRPr sz="800">
              <a:solidFill>
                <a:srgbClr val="595959"/>
              </a:solidFill>
            </a:endParaRPr>
          </a:p>
        </p:txBody>
      </p:sp>
      <p:sp>
        <p:nvSpPr>
          <p:cNvPr id="557" name="Google Shape;557;p45"/>
          <p:cNvSpPr txBox="1"/>
          <p:nvPr>
            <p:ph idx="1" type="body"/>
          </p:nvPr>
        </p:nvSpPr>
        <p:spPr>
          <a:xfrm>
            <a:off x="6245300" y="2073775"/>
            <a:ext cx="2435700" cy="10518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ko" sz="800">
                <a:solidFill>
                  <a:srgbClr val="595959"/>
                </a:solidFill>
              </a:rPr>
              <a:t>프로젝트를 시작하면서 각자 안풀리거나 다툼도 있었고 어쩔때는 그동안 고생한 작업물이 날아가는 사고도 있었지만은 그럴때마다 </a:t>
            </a:r>
            <a:r>
              <a:rPr lang="ko" sz="800">
                <a:solidFill>
                  <a:srgbClr val="595959"/>
                </a:solidFill>
              </a:rPr>
              <a:t>팀원들끼리 다독이며 파이팅 한 결과 좋은 작업물을 만들어 낼 수 있던것 같다. 처음에는 제대로된 코드 작성도 못하는 초보들이였지만 지금은 척하면 척 작업물을 만들어내는 모습이 뿌듯하고 7개월이라는 시간을 헛되지 않게 만들어준 팀원들에게 고맙다 </a:t>
            </a:r>
            <a:endParaRPr sz="800">
              <a:solidFill>
                <a:srgbClr val="595959"/>
              </a:solidFill>
            </a:endParaRPr>
          </a:p>
        </p:txBody>
      </p:sp>
      <p:sp>
        <p:nvSpPr>
          <p:cNvPr id="558" name="Google Shape;558;p45"/>
          <p:cNvSpPr txBox="1"/>
          <p:nvPr>
            <p:ph idx="1" type="body"/>
          </p:nvPr>
        </p:nvSpPr>
        <p:spPr>
          <a:xfrm>
            <a:off x="2557006" y="2073775"/>
            <a:ext cx="2435700" cy="10518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ko" sz="800">
                <a:solidFill>
                  <a:srgbClr val="595959"/>
                </a:solidFill>
              </a:rPr>
              <a:t>이번 프로젝트를 통해 초기 설계 단계가 매우 중요하다고 다시 한번 깨달았고, 그 부분에는 많은 소통이 이루어져야 한다고 느꼈습니다. 또한 각자의 업무뿐만 아니라 다른 업무를 맡은 부분에서의 이해도 또한 높여야 의사소통이 원활히 이루어진다고 느꼈습니다. 무에서 유를 창작하는 프로젝트를 팀프로젝트로 맡게 되어 여러 방면에서 성장할 수 있었고, 팀장으로서 잘 따라와준 팀원들에게 감사합니다.</a:t>
            </a:r>
            <a:endParaRPr b="1" sz="800">
              <a:solidFill>
                <a:srgbClr val="595959"/>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C6B57"/>
        </a:solidFill>
      </p:bgPr>
    </p:bg>
    <p:spTree>
      <p:nvGrpSpPr>
        <p:cNvPr id="562" name="Shape 562"/>
        <p:cNvGrpSpPr/>
        <p:nvPr/>
      </p:nvGrpSpPr>
      <p:grpSpPr>
        <a:xfrm>
          <a:off x="0" y="0"/>
          <a:ext cx="0" cy="0"/>
          <a:chOff x="0" y="0"/>
          <a:chExt cx="0" cy="0"/>
        </a:xfrm>
      </p:grpSpPr>
      <p:pic>
        <p:nvPicPr>
          <p:cNvPr id="563" name="Google Shape;563;p46"/>
          <p:cNvPicPr preferRelativeResize="0"/>
          <p:nvPr/>
        </p:nvPicPr>
        <p:blipFill>
          <a:blip r:embed="rId3">
            <a:alphaModFix/>
          </a:blip>
          <a:stretch>
            <a:fillRect/>
          </a:stretch>
        </p:blipFill>
        <p:spPr>
          <a:xfrm>
            <a:off x="630825" y="1581325"/>
            <a:ext cx="7882351" cy="2285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프로젝</a:t>
            </a:r>
            <a:r>
              <a:rPr lang="ko"/>
              <a:t>트 개요 - Recordary란</a:t>
            </a:r>
            <a:endParaRPr/>
          </a:p>
        </p:txBody>
      </p:sp>
      <p:pic>
        <p:nvPicPr>
          <p:cNvPr id="180" name="Google Shape;180;p20"/>
          <p:cNvPicPr preferRelativeResize="0"/>
          <p:nvPr/>
        </p:nvPicPr>
        <p:blipFill>
          <a:blip r:embed="rId3">
            <a:alphaModFix/>
          </a:blip>
          <a:stretch>
            <a:fillRect/>
          </a:stretch>
        </p:blipFill>
        <p:spPr>
          <a:xfrm>
            <a:off x="1394400" y="2299092"/>
            <a:ext cx="1137950" cy="853433"/>
          </a:xfrm>
          <a:prstGeom prst="rect">
            <a:avLst/>
          </a:prstGeom>
          <a:noFill/>
          <a:ln>
            <a:noFill/>
          </a:ln>
        </p:spPr>
      </p:pic>
      <p:pic>
        <p:nvPicPr>
          <p:cNvPr id="181" name="Google Shape;181;p20"/>
          <p:cNvPicPr preferRelativeResize="0"/>
          <p:nvPr/>
        </p:nvPicPr>
        <p:blipFill rotWithShape="1">
          <a:blip r:embed="rId4">
            <a:alphaModFix/>
          </a:blip>
          <a:srcRect b="0" l="20551" r="20562" t="8138"/>
          <a:stretch/>
        </p:blipFill>
        <p:spPr>
          <a:xfrm>
            <a:off x="3564500" y="2130488"/>
            <a:ext cx="775200" cy="1209300"/>
          </a:xfrm>
          <a:prstGeom prst="rect">
            <a:avLst/>
          </a:prstGeom>
          <a:noFill/>
          <a:ln>
            <a:noFill/>
          </a:ln>
        </p:spPr>
      </p:pic>
      <p:sp>
        <p:nvSpPr>
          <p:cNvPr id="182" name="Google Shape;182;p20"/>
          <p:cNvSpPr txBox="1"/>
          <p:nvPr/>
        </p:nvSpPr>
        <p:spPr>
          <a:xfrm>
            <a:off x="1394425" y="3239763"/>
            <a:ext cx="1137900" cy="7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a:solidFill>
                  <a:srgbClr val="E16347"/>
                </a:solidFill>
                <a:latin typeface="Lato"/>
                <a:ea typeface="Lato"/>
                <a:cs typeface="Lato"/>
                <a:sym typeface="Lato"/>
              </a:rPr>
              <a:t>Record</a:t>
            </a:r>
            <a:endParaRPr b="1">
              <a:solidFill>
                <a:srgbClr val="E16347"/>
              </a:solidFill>
              <a:latin typeface="Lato"/>
              <a:ea typeface="Lato"/>
              <a:cs typeface="Lato"/>
              <a:sym typeface="Lato"/>
            </a:endParaRPr>
          </a:p>
          <a:p>
            <a:pPr indent="0" lvl="0" marL="0" rtl="0" algn="ctr">
              <a:spcBef>
                <a:spcPts val="0"/>
              </a:spcBef>
              <a:spcAft>
                <a:spcPts val="0"/>
              </a:spcAft>
              <a:buNone/>
            </a:pPr>
            <a:r>
              <a:rPr lang="ko">
                <a:solidFill>
                  <a:srgbClr val="595959"/>
                </a:solidFill>
                <a:latin typeface="Lato"/>
                <a:ea typeface="Lato"/>
                <a:cs typeface="Lato"/>
                <a:sym typeface="Lato"/>
              </a:rPr>
              <a:t>(기록하다)</a:t>
            </a:r>
            <a:endParaRPr>
              <a:solidFill>
                <a:srgbClr val="595959"/>
              </a:solidFill>
              <a:latin typeface="Lato"/>
              <a:ea typeface="Lato"/>
              <a:cs typeface="Lato"/>
              <a:sym typeface="Lato"/>
            </a:endParaRPr>
          </a:p>
        </p:txBody>
      </p:sp>
      <p:sp>
        <p:nvSpPr>
          <p:cNvPr id="183" name="Google Shape;183;p20"/>
          <p:cNvSpPr txBox="1"/>
          <p:nvPr/>
        </p:nvSpPr>
        <p:spPr>
          <a:xfrm>
            <a:off x="3383150" y="3239775"/>
            <a:ext cx="1137900" cy="7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a:solidFill>
                  <a:srgbClr val="E16347"/>
                </a:solidFill>
                <a:latin typeface="Lato"/>
                <a:ea typeface="Lato"/>
                <a:cs typeface="Lato"/>
                <a:sym typeface="Lato"/>
              </a:rPr>
              <a:t>Diary</a:t>
            </a:r>
            <a:endParaRPr b="1">
              <a:solidFill>
                <a:srgbClr val="E16347"/>
              </a:solidFill>
              <a:latin typeface="Lato"/>
              <a:ea typeface="Lato"/>
              <a:cs typeface="Lato"/>
              <a:sym typeface="Lato"/>
            </a:endParaRPr>
          </a:p>
          <a:p>
            <a:pPr indent="0" lvl="0" marL="0" rtl="0" algn="ctr">
              <a:spcBef>
                <a:spcPts val="0"/>
              </a:spcBef>
              <a:spcAft>
                <a:spcPts val="0"/>
              </a:spcAft>
              <a:buNone/>
            </a:pPr>
            <a:r>
              <a:rPr lang="ko">
                <a:solidFill>
                  <a:srgbClr val="595959"/>
                </a:solidFill>
                <a:latin typeface="Lato"/>
                <a:ea typeface="Lato"/>
                <a:cs typeface="Lato"/>
                <a:sym typeface="Lato"/>
              </a:rPr>
              <a:t>(일기)</a:t>
            </a:r>
            <a:endParaRPr>
              <a:solidFill>
                <a:srgbClr val="595959"/>
              </a:solidFill>
              <a:latin typeface="Lato"/>
              <a:ea typeface="Lato"/>
              <a:cs typeface="Lato"/>
              <a:sym typeface="Lato"/>
            </a:endParaRPr>
          </a:p>
        </p:txBody>
      </p:sp>
      <p:pic>
        <p:nvPicPr>
          <p:cNvPr id="184" name="Google Shape;184;p20"/>
          <p:cNvPicPr preferRelativeResize="0"/>
          <p:nvPr/>
        </p:nvPicPr>
        <p:blipFill>
          <a:blip r:embed="rId5">
            <a:alphaModFix/>
          </a:blip>
          <a:stretch>
            <a:fillRect/>
          </a:stretch>
        </p:blipFill>
        <p:spPr>
          <a:xfrm>
            <a:off x="5371850" y="2459300"/>
            <a:ext cx="2377757" cy="704100"/>
          </a:xfrm>
          <a:prstGeom prst="rect">
            <a:avLst/>
          </a:prstGeom>
          <a:noFill/>
          <a:ln>
            <a:noFill/>
          </a:ln>
        </p:spPr>
      </p:pic>
      <p:sp>
        <p:nvSpPr>
          <p:cNvPr id="185" name="Google Shape;185;p20"/>
          <p:cNvSpPr txBox="1"/>
          <p:nvPr/>
        </p:nvSpPr>
        <p:spPr>
          <a:xfrm>
            <a:off x="2805573" y="2525138"/>
            <a:ext cx="485700" cy="4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a:solidFill>
                  <a:srgbClr val="595959"/>
                </a:solidFill>
                <a:latin typeface="Lato"/>
                <a:ea typeface="Lato"/>
                <a:cs typeface="Lato"/>
                <a:sym typeface="Lato"/>
              </a:rPr>
              <a:t>+</a:t>
            </a:r>
            <a:endParaRPr b="1">
              <a:solidFill>
                <a:srgbClr val="595959"/>
              </a:solidFill>
              <a:latin typeface="Lato"/>
              <a:ea typeface="Lato"/>
              <a:cs typeface="Lato"/>
              <a:sym typeface="Lato"/>
            </a:endParaRPr>
          </a:p>
        </p:txBody>
      </p:sp>
      <p:sp>
        <p:nvSpPr>
          <p:cNvPr id="186" name="Google Shape;186;p20"/>
          <p:cNvSpPr txBox="1"/>
          <p:nvPr/>
        </p:nvSpPr>
        <p:spPr>
          <a:xfrm>
            <a:off x="4612923" y="2448938"/>
            <a:ext cx="485700" cy="4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a:solidFill>
                  <a:srgbClr val="595959"/>
                </a:solidFill>
                <a:latin typeface="Lato"/>
                <a:ea typeface="Lato"/>
                <a:cs typeface="Lato"/>
                <a:sym typeface="Lato"/>
              </a:rPr>
              <a:t>=</a:t>
            </a:r>
            <a:endParaRPr b="1">
              <a:solidFill>
                <a:srgbClr val="595959"/>
              </a:solidFill>
              <a:latin typeface="Lato"/>
              <a:ea typeface="Lato"/>
              <a:cs typeface="Lato"/>
              <a:sym typeface="Lato"/>
            </a:endParaRPr>
          </a:p>
        </p:txBody>
      </p:sp>
      <p:sp>
        <p:nvSpPr>
          <p:cNvPr id="187" name="Google Shape;187;p20"/>
          <p:cNvSpPr txBox="1"/>
          <p:nvPr/>
        </p:nvSpPr>
        <p:spPr>
          <a:xfrm>
            <a:off x="5394625" y="3239775"/>
            <a:ext cx="2332200" cy="7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a:solidFill>
                  <a:srgbClr val="E16347"/>
                </a:solidFill>
                <a:latin typeface="Lato"/>
                <a:ea typeface="Lato"/>
                <a:cs typeface="Lato"/>
                <a:sym typeface="Lato"/>
              </a:rPr>
              <a:t>일정을 기록하며</a:t>
            </a:r>
            <a:endParaRPr b="1">
              <a:solidFill>
                <a:srgbClr val="E16347"/>
              </a:solidFill>
              <a:latin typeface="Lato"/>
              <a:ea typeface="Lato"/>
              <a:cs typeface="Lato"/>
              <a:sym typeface="Lato"/>
            </a:endParaRPr>
          </a:p>
          <a:p>
            <a:pPr indent="0" lvl="0" marL="0" rtl="0" algn="ctr">
              <a:spcBef>
                <a:spcPts val="0"/>
              </a:spcBef>
              <a:spcAft>
                <a:spcPts val="0"/>
              </a:spcAft>
              <a:buNone/>
            </a:pPr>
            <a:r>
              <a:rPr b="1" lang="ko">
                <a:solidFill>
                  <a:srgbClr val="E16347"/>
                </a:solidFill>
                <a:latin typeface="Lato"/>
                <a:ea typeface="Lato"/>
                <a:cs typeface="Lato"/>
                <a:sym typeface="Lato"/>
              </a:rPr>
              <a:t>일기처럼 기억하다.</a:t>
            </a:r>
            <a:endParaRPr b="1">
              <a:solidFill>
                <a:srgbClr val="595959"/>
              </a:solidFill>
              <a:latin typeface="Lato"/>
              <a:ea typeface="Lato"/>
              <a:cs typeface="Lato"/>
              <a:sym typeface="Lato"/>
            </a:endParaRPr>
          </a:p>
        </p:txBody>
      </p:sp>
      <p:sp>
        <p:nvSpPr>
          <p:cNvPr id="188" name="Google Shape;188;p20"/>
          <p:cNvSpPr txBox="1"/>
          <p:nvPr/>
        </p:nvSpPr>
        <p:spPr>
          <a:xfrm>
            <a:off x="1555050" y="4046125"/>
            <a:ext cx="6033900" cy="5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a:solidFill>
                  <a:srgbClr val="595959"/>
                </a:solidFill>
                <a:latin typeface="Lato"/>
                <a:ea typeface="Lato"/>
                <a:cs typeface="Lato"/>
                <a:sym typeface="Lato"/>
              </a:rPr>
              <a:t>Web(PC), Android App(Mobile) 플랫폼으로</a:t>
            </a:r>
            <a:endParaRPr>
              <a:solidFill>
                <a:srgbClr val="595959"/>
              </a:solidFill>
              <a:latin typeface="Lato"/>
              <a:ea typeface="Lato"/>
              <a:cs typeface="Lato"/>
              <a:sym typeface="Lato"/>
            </a:endParaRPr>
          </a:p>
          <a:p>
            <a:pPr indent="0" lvl="0" marL="0" rtl="0" algn="ctr">
              <a:spcBef>
                <a:spcPts val="0"/>
              </a:spcBef>
              <a:spcAft>
                <a:spcPts val="0"/>
              </a:spcAft>
              <a:buNone/>
            </a:pPr>
            <a:r>
              <a:rPr lang="ko">
                <a:solidFill>
                  <a:srgbClr val="595959"/>
                </a:solidFill>
                <a:latin typeface="Lato"/>
                <a:ea typeface="Lato"/>
                <a:cs typeface="Lato"/>
                <a:sym typeface="Lato"/>
              </a:rPr>
              <a:t>사용자의 일정 및 게시물을 관리하며</a:t>
            </a:r>
            <a:endParaRPr>
              <a:solidFill>
                <a:srgbClr val="595959"/>
              </a:solidFill>
              <a:latin typeface="Lato"/>
              <a:ea typeface="Lato"/>
              <a:cs typeface="Lato"/>
              <a:sym typeface="Lato"/>
            </a:endParaRPr>
          </a:p>
          <a:p>
            <a:pPr indent="0" lvl="0" marL="0" rtl="0" algn="ctr">
              <a:spcBef>
                <a:spcPts val="0"/>
              </a:spcBef>
              <a:spcAft>
                <a:spcPts val="0"/>
              </a:spcAft>
              <a:buNone/>
            </a:pPr>
            <a:r>
              <a:rPr lang="ko">
                <a:solidFill>
                  <a:srgbClr val="595959"/>
                </a:solidFill>
                <a:latin typeface="Lato"/>
                <a:ea typeface="Lato"/>
                <a:cs typeface="Lato"/>
                <a:sym typeface="Lato"/>
              </a:rPr>
              <a:t>이를 공유할 수 있는 </a:t>
            </a:r>
            <a:r>
              <a:rPr b="1" lang="ko">
                <a:solidFill>
                  <a:srgbClr val="E16347"/>
                </a:solidFill>
                <a:latin typeface="Lato"/>
                <a:ea typeface="Lato"/>
                <a:cs typeface="Lato"/>
                <a:sym typeface="Lato"/>
              </a:rPr>
              <a:t>일정 기반 SNS</a:t>
            </a:r>
            <a:r>
              <a:rPr b="1" lang="ko">
                <a:solidFill>
                  <a:srgbClr val="595959"/>
                </a:solidFill>
                <a:latin typeface="Lato"/>
                <a:ea typeface="Lato"/>
                <a:cs typeface="Lato"/>
                <a:sym typeface="Lato"/>
              </a:rPr>
              <a:t> 프로그램</a:t>
            </a:r>
            <a:endParaRPr b="1">
              <a:solidFill>
                <a:srgbClr val="595959"/>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3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3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3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3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프로젝트 개요 - 개</a:t>
            </a:r>
            <a:r>
              <a:rPr lang="ko"/>
              <a:t>발 동기 / 프로젝트 활용 방안</a:t>
            </a:r>
            <a:endParaRPr/>
          </a:p>
        </p:txBody>
      </p:sp>
      <p:sp>
        <p:nvSpPr>
          <p:cNvPr id="194" name="Google Shape;194;p21"/>
          <p:cNvSpPr txBox="1"/>
          <p:nvPr>
            <p:ph idx="1" type="body"/>
          </p:nvPr>
        </p:nvSpPr>
        <p:spPr>
          <a:xfrm>
            <a:off x="1295325" y="2078875"/>
            <a:ext cx="7122900" cy="23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rgbClr val="E16347"/>
                </a:solidFill>
              </a:rPr>
              <a:t>일정관리를 보다 쉽게 조율</a:t>
            </a:r>
            <a:r>
              <a:rPr lang="ko"/>
              <a:t>하고자 함</a:t>
            </a:r>
            <a:endParaRPr/>
          </a:p>
          <a:p>
            <a:pPr indent="0" lvl="0" marL="0" rtl="0" algn="l">
              <a:spcBef>
                <a:spcPts val="1600"/>
              </a:spcBef>
              <a:spcAft>
                <a:spcPts val="0"/>
              </a:spcAft>
              <a:buNone/>
            </a:pPr>
            <a:r>
              <a:rPr lang="ko">
                <a:solidFill>
                  <a:srgbClr val="595959"/>
                </a:solidFill>
              </a:rPr>
              <a:t>SNS 특성을 이용해 </a:t>
            </a:r>
            <a:r>
              <a:rPr b="1" lang="ko">
                <a:solidFill>
                  <a:srgbClr val="E16347"/>
                </a:solidFill>
              </a:rPr>
              <a:t>일정을 쉽게 공유</a:t>
            </a:r>
            <a:r>
              <a:rPr lang="ko"/>
              <a:t>하고자 함</a:t>
            </a:r>
            <a:endParaRPr/>
          </a:p>
          <a:p>
            <a:pPr indent="0" lvl="0" marL="0" rtl="0" algn="l">
              <a:spcBef>
                <a:spcPts val="1600"/>
              </a:spcBef>
              <a:spcAft>
                <a:spcPts val="0"/>
              </a:spcAft>
              <a:buNone/>
            </a:pPr>
            <a:r>
              <a:rPr b="1" lang="ko">
                <a:solidFill>
                  <a:srgbClr val="E16347"/>
                </a:solidFill>
              </a:rPr>
              <a:t>그룹별 일정관리에 용이</a:t>
            </a:r>
            <a:endParaRPr b="1">
              <a:solidFill>
                <a:srgbClr val="E16347"/>
              </a:solidFill>
            </a:endParaRPr>
          </a:p>
          <a:p>
            <a:pPr indent="0" lvl="0" marL="0" rtl="0" algn="l">
              <a:spcBef>
                <a:spcPts val="1600"/>
              </a:spcBef>
              <a:spcAft>
                <a:spcPts val="0"/>
              </a:spcAft>
              <a:buNone/>
            </a:pPr>
            <a:r>
              <a:rPr lang="ko"/>
              <a:t>미디어와 접목하여 이를 </a:t>
            </a:r>
            <a:r>
              <a:rPr b="1" lang="ko"/>
              <a:t>공유하면서 관계를 형성</a:t>
            </a:r>
            <a:endParaRPr b="1"/>
          </a:p>
          <a:p>
            <a:pPr indent="0" lvl="0" marL="0" rtl="0" algn="l">
              <a:spcBef>
                <a:spcPts val="1600"/>
              </a:spcBef>
              <a:spcAft>
                <a:spcPts val="1600"/>
              </a:spcAft>
              <a:buNone/>
            </a:pPr>
            <a:r>
              <a:rPr b="1" lang="ko">
                <a:solidFill>
                  <a:srgbClr val="E16347"/>
                </a:solidFill>
              </a:rPr>
              <a:t>SNS 프로그램의 오락성</a:t>
            </a:r>
            <a:r>
              <a:rPr lang="ko">
                <a:solidFill>
                  <a:srgbClr val="595959"/>
                </a:solidFill>
              </a:rPr>
              <a:t>과</a:t>
            </a:r>
            <a:r>
              <a:rPr b="1" lang="ko">
                <a:solidFill>
                  <a:srgbClr val="E16347"/>
                </a:solidFill>
              </a:rPr>
              <a:t> 일정관리의 편리성</a:t>
            </a:r>
            <a:r>
              <a:rPr lang="ko"/>
              <a:t>을 모두 제공</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프로젝트 개요 - 개발 목표 / 프로젝트 기대 효과</a:t>
            </a:r>
            <a:endParaRPr/>
          </a:p>
        </p:txBody>
      </p:sp>
      <p:sp>
        <p:nvSpPr>
          <p:cNvPr id="200" name="Google Shape;200;p22"/>
          <p:cNvSpPr txBox="1"/>
          <p:nvPr>
            <p:ph idx="1" type="body"/>
          </p:nvPr>
        </p:nvSpPr>
        <p:spPr>
          <a:xfrm>
            <a:off x="1295325" y="2078875"/>
            <a:ext cx="7122900" cy="272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rgbClr val="E16347"/>
                </a:solidFill>
              </a:rPr>
              <a:t>Web(PC)</a:t>
            </a:r>
            <a:r>
              <a:rPr b="1" lang="ko">
                <a:solidFill>
                  <a:srgbClr val="E16347"/>
                </a:solidFill>
              </a:rPr>
              <a:t> 및 Android App(Mobile) 두 플랫폼</a:t>
            </a:r>
            <a:r>
              <a:rPr lang="ko"/>
              <a:t> 모두 사용 가능한 프로그램 개발</a:t>
            </a:r>
            <a:endParaRPr/>
          </a:p>
          <a:p>
            <a:pPr indent="0" lvl="0" marL="0" rtl="0" algn="l">
              <a:spcBef>
                <a:spcPts val="1600"/>
              </a:spcBef>
              <a:spcAft>
                <a:spcPts val="0"/>
              </a:spcAft>
              <a:buNone/>
            </a:pPr>
            <a:r>
              <a:rPr b="1" lang="ko"/>
              <a:t>실시간 반영</a:t>
            </a:r>
            <a:r>
              <a:rPr lang="ko"/>
              <a:t> 가능 프로그램 개발</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ko"/>
              <a:t>일정을 주제별, 그룹별로 관리하여 </a:t>
            </a:r>
            <a:r>
              <a:rPr b="1" lang="ko">
                <a:solidFill>
                  <a:srgbClr val="E16347"/>
                </a:solidFill>
              </a:rPr>
              <a:t>체계적인 일정관리</a:t>
            </a:r>
            <a:r>
              <a:rPr lang="ko"/>
              <a:t> 가능</a:t>
            </a:r>
            <a:endParaRPr/>
          </a:p>
          <a:p>
            <a:pPr indent="0" lvl="0" marL="0" rtl="0" algn="l">
              <a:spcBef>
                <a:spcPts val="1600"/>
              </a:spcBef>
              <a:spcAft>
                <a:spcPts val="0"/>
              </a:spcAft>
              <a:buNone/>
            </a:pPr>
            <a:r>
              <a:rPr lang="ko"/>
              <a:t>일정을 공유하여 친구, 그룹 간의 </a:t>
            </a:r>
            <a:r>
              <a:rPr b="1" lang="ko"/>
              <a:t>일정을 보다 쉽고 빠르게 조율 가능</a:t>
            </a:r>
            <a:endParaRPr/>
          </a:p>
          <a:p>
            <a:pPr indent="0" lvl="0" marL="0" rtl="0" algn="l">
              <a:spcBef>
                <a:spcPts val="1600"/>
              </a:spcBef>
              <a:spcAft>
                <a:spcPts val="1600"/>
              </a:spcAft>
              <a:buNone/>
            </a:pPr>
            <a:r>
              <a:rPr b="1" lang="ko">
                <a:solidFill>
                  <a:srgbClr val="E16347"/>
                </a:solidFill>
              </a:rPr>
              <a:t>미디어 공유를 통해 일정을 하나의 추억으로 공유 가능</a:t>
            </a:r>
            <a:endParaRPr>
              <a:solidFill>
                <a:srgbClr val="E16347"/>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cxnSp>
        <p:nvCxnSpPr>
          <p:cNvPr id="205" name="Google Shape;205;p23"/>
          <p:cNvCxnSpPr/>
          <p:nvPr/>
        </p:nvCxnSpPr>
        <p:spPr>
          <a:xfrm>
            <a:off x="3260751" y="2918351"/>
            <a:ext cx="3396600" cy="0"/>
          </a:xfrm>
          <a:prstGeom prst="straightConnector1">
            <a:avLst/>
          </a:prstGeom>
          <a:noFill/>
          <a:ln cap="flat" cmpd="sng" w="114300">
            <a:solidFill>
              <a:srgbClr val="E7E3E6"/>
            </a:solidFill>
            <a:prstDash val="solid"/>
            <a:round/>
            <a:headEnd len="med" w="med" type="none"/>
            <a:tailEnd len="med" w="med" type="none"/>
          </a:ln>
        </p:spPr>
      </p:cxnSp>
      <p:sp>
        <p:nvSpPr>
          <p:cNvPr id="206" name="Google Shape;206;p23"/>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000000"/>
                </a:solidFill>
              </a:rPr>
              <a:t>시스템 요구 분석</a:t>
            </a:r>
            <a:endParaRPr/>
          </a:p>
        </p:txBody>
      </p:sp>
      <p:pic>
        <p:nvPicPr>
          <p:cNvPr id="207" name="Google Shape;207;p23"/>
          <p:cNvPicPr preferRelativeResize="0"/>
          <p:nvPr/>
        </p:nvPicPr>
        <p:blipFill rotWithShape="1">
          <a:blip r:embed="rId3">
            <a:alphaModFix/>
          </a:blip>
          <a:srcRect b="0" l="24940" r="26518" t="0"/>
          <a:stretch/>
        </p:blipFill>
        <p:spPr>
          <a:xfrm>
            <a:off x="6485299" y="1710587"/>
            <a:ext cx="1382620" cy="2848401"/>
          </a:xfrm>
          <a:prstGeom prst="rect">
            <a:avLst/>
          </a:prstGeom>
          <a:noFill/>
          <a:ln>
            <a:noFill/>
          </a:ln>
        </p:spPr>
      </p:pic>
      <p:pic>
        <p:nvPicPr>
          <p:cNvPr id="208" name="Google Shape;208;p23"/>
          <p:cNvPicPr preferRelativeResize="0"/>
          <p:nvPr/>
        </p:nvPicPr>
        <p:blipFill>
          <a:blip r:embed="rId4">
            <a:alphaModFix/>
          </a:blip>
          <a:stretch>
            <a:fillRect/>
          </a:stretch>
        </p:blipFill>
        <p:spPr>
          <a:xfrm>
            <a:off x="1288600" y="1949541"/>
            <a:ext cx="2370472" cy="2370492"/>
          </a:xfrm>
          <a:prstGeom prst="rect">
            <a:avLst/>
          </a:prstGeom>
          <a:noFill/>
          <a:ln>
            <a:noFill/>
          </a:ln>
        </p:spPr>
      </p:pic>
      <p:pic>
        <p:nvPicPr>
          <p:cNvPr id="209" name="Google Shape;209;p23"/>
          <p:cNvPicPr preferRelativeResize="0"/>
          <p:nvPr/>
        </p:nvPicPr>
        <p:blipFill>
          <a:blip r:embed="rId5">
            <a:alphaModFix/>
          </a:blip>
          <a:stretch>
            <a:fillRect/>
          </a:stretch>
        </p:blipFill>
        <p:spPr>
          <a:xfrm>
            <a:off x="4230626" y="2293231"/>
            <a:ext cx="1683119" cy="1683110"/>
          </a:xfrm>
          <a:prstGeom prst="rect">
            <a:avLst/>
          </a:prstGeom>
          <a:noFill/>
          <a:ln>
            <a:noFill/>
          </a:ln>
        </p:spPr>
      </p:pic>
      <p:sp>
        <p:nvSpPr>
          <p:cNvPr id="210" name="Google Shape;210;p23"/>
          <p:cNvSpPr txBox="1"/>
          <p:nvPr/>
        </p:nvSpPr>
        <p:spPr>
          <a:xfrm>
            <a:off x="1686921" y="2719678"/>
            <a:ext cx="15738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600">
                <a:solidFill>
                  <a:srgbClr val="E16347"/>
                </a:solidFill>
                <a:latin typeface="Lato"/>
                <a:ea typeface="Lato"/>
                <a:cs typeface="Lato"/>
                <a:sym typeface="Lato"/>
              </a:rPr>
              <a:t>Web ( PC)</a:t>
            </a:r>
            <a:endParaRPr b="1" sz="1600">
              <a:solidFill>
                <a:srgbClr val="E16347"/>
              </a:solidFill>
              <a:latin typeface="Lato"/>
              <a:ea typeface="Lato"/>
              <a:cs typeface="Lato"/>
              <a:sym typeface="Lato"/>
            </a:endParaRPr>
          </a:p>
        </p:txBody>
      </p:sp>
      <p:sp>
        <p:nvSpPr>
          <p:cNvPr id="211" name="Google Shape;211;p23"/>
          <p:cNvSpPr txBox="1"/>
          <p:nvPr/>
        </p:nvSpPr>
        <p:spPr>
          <a:xfrm>
            <a:off x="6389694" y="2826294"/>
            <a:ext cx="1573800" cy="6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600">
                <a:solidFill>
                  <a:srgbClr val="E16347"/>
                </a:solidFill>
                <a:latin typeface="Lato"/>
                <a:ea typeface="Lato"/>
                <a:cs typeface="Lato"/>
                <a:sym typeface="Lato"/>
              </a:rPr>
              <a:t>Android</a:t>
            </a:r>
            <a:br>
              <a:rPr b="1" lang="ko" sz="1600">
                <a:solidFill>
                  <a:srgbClr val="E16347"/>
                </a:solidFill>
                <a:latin typeface="Lato"/>
                <a:ea typeface="Lato"/>
                <a:cs typeface="Lato"/>
                <a:sym typeface="Lato"/>
              </a:rPr>
            </a:br>
            <a:r>
              <a:rPr b="1" lang="ko" sz="1600">
                <a:solidFill>
                  <a:srgbClr val="E16347"/>
                </a:solidFill>
                <a:latin typeface="Lato"/>
                <a:ea typeface="Lato"/>
                <a:cs typeface="Lato"/>
                <a:sym typeface="Lato"/>
              </a:rPr>
              <a:t>App</a:t>
            </a:r>
            <a:endParaRPr b="1" sz="1600">
              <a:solidFill>
                <a:srgbClr val="E16347"/>
              </a:solidFill>
              <a:latin typeface="Lato"/>
              <a:ea typeface="Lato"/>
              <a:cs typeface="Lato"/>
              <a:sym typeface="Lato"/>
            </a:endParaRPr>
          </a:p>
        </p:txBody>
      </p:sp>
      <p:sp>
        <p:nvSpPr>
          <p:cNvPr id="212" name="Google Shape;212;p23"/>
          <p:cNvSpPr txBox="1"/>
          <p:nvPr/>
        </p:nvSpPr>
        <p:spPr>
          <a:xfrm>
            <a:off x="4285270" y="2595357"/>
            <a:ext cx="1573800" cy="74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600">
                <a:solidFill>
                  <a:srgbClr val="E16347"/>
                </a:solidFill>
                <a:latin typeface="Lato"/>
                <a:ea typeface="Lato"/>
                <a:cs typeface="Lato"/>
                <a:sym typeface="Lato"/>
              </a:rPr>
              <a:t>Server</a:t>
            </a:r>
            <a:endParaRPr b="1" sz="1600">
              <a:solidFill>
                <a:srgbClr val="E16347"/>
              </a:solidFill>
              <a:latin typeface="Lato"/>
              <a:ea typeface="Lato"/>
              <a:cs typeface="Lato"/>
              <a:sym typeface="Lato"/>
            </a:endParaRPr>
          </a:p>
        </p:txBody>
      </p:sp>
      <p:cxnSp>
        <p:nvCxnSpPr>
          <p:cNvPr id="213" name="Google Shape;213;p23"/>
          <p:cNvCxnSpPr/>
          <p:nvPr/>
        </p:nvCxnSpPr>
        <p:spPr>
          <a:xfrm>
            <a:off x="3726972" y="2918349"/>
            <a:ext cx="435600" cy="0"/>
          </a:xfrm>
          <a:prstGeom prst="straightConnector1">
            <a:avLst/>
          </a:prstGeom>
          <a:noFill/>
          <a:ln cap="flat" cmpd="sng" w="114300">
            <a:solidFill>
              <a:srgbClr val="E7E3E6"/>
            </a:solidFill>
            <a:prstDash val="solid"/>
            <a:round/>
            <a:headEnd len="med" w="med" type="none"/>
            <a:tailEnd len="med" w="med" type="none"/>
          </a:ln>
        </p:spPr>
      </p:cxnSp>
      <p:cxnSp>
        <p:nvCxnSpPr>
          <p:cNvPr id="214" name="Google Shape;214;p23"/>
          <p:cNvCxnSpPr/>
          <p:nvPr/>
        </p:nvCxnSpPr>
        <p:spPr>
          <a:xfrm>
            <a:off x="5981658" y="2918349"/>
            <a:ext cx="435600" cy="0"/>
          </a:xfrm>
          <a:prstGeom prst="straightConnector1">
            <a:avLst/>
          </a:prstGeom>
          <a:noFill/>
          <a:ln cap="flat" cmpd="sng" w="114300">
            <a:solidFill>
              <a:srgbClr val="E7E3E6"/>
            </a:solidFill>
            <a:prstDash val="solid"/>
            <a:round/>
            <a:headEnd len="med" w="med" type="none"/>
            <a:tailEnd len="med" w="med" type="none"/>
          </a:ln>
        </p:spPr>
      </p:cxnSp>
      <p:pic>
        <p:nvPicPr>
          <p:cNvPr id="215" name="Google Shape;215;p23"/>
          <p:cNvPicPr preferRelativeResize="0"/>
          <p:nvPr/>
        </p:nvPicPr>
        <p:blipFill>
          <a:blip r:embed="rId6">
            <a:alphaModFix/>
          </a:blip>
          <a:stretch>
            <a:fillRect/>
          </a:stretch>
        </p:blipFill>
        <p:spPr>
          <a:xfrm>
            <a:off x="1801504" y="2203553"/>
            <a:ext cx="1305350" cy="1305361"/>
          </a:xfrm>
          <a:prstGeom prst="rect">
            <a:avLst/>
          </a:prstGeom>
          <a:noFill/>
          <a:ln>
            <a:noFill/>
          </a:ln>
        </p:spPr>
      </p:pic>
      <p:pic>
        <p:nvPicPr>
          <p:cNvPr id="216" name="Google Shape;216;p23"/>
          <p:cNvPicPr preferRelativeResize="0"/>
          <p:nvPr/>
        </p:nvPicPr>
        <p:blipFill>
          <a:blip r:embed="rId7">
            <a:alphaModFix/>
          </a:blip>
          <a:stretch>
            <a:fillRect/>
          </a:stretch>
        </p:blipFill>
        <p:spPr>
          <a:xfrm>
            <a:off x="6227631" y="2483303"/>
            <a:ext cx="745860" cy="745866"/>
          </a:xfrm>
          <a:prstGeom prst="rect">
            <a:avLst/>
          </a:prstGeom>
          <a:noFill/>
          <a:ln>
            <a:noFill/>
          </a:ln>
        </p:spPr>
      </p:pic>
      <p:pic>
        <p:nvPicPr>
          <p:cNvPr id="217" name="Google Shape;217;p23"/>
          <p:cNvPicPr preferRelativeResize="0"/>
          <p:nvPr/>
        </p:nvPicPr>
        <p:blipFill>
          <a:blip r:embed="rId8">
            <a:alphaModFix/>
          </a:blip>
          <a:stretch>
            <a:fillRect/>
          </a:stretch>
        </p:blipFill>
        <p:spPr>
          <a:xfrm>
            <a:off x="6811202" y="2826298"/>
            <a:ext cx="745859" cy="745866"/>
          </a:xfrm>
          <a:prstGeom prst="rect">
            <a:avLst/>
          </a:prstGeom>
          <a:noFill/>
          <a:ln>
            <a:noFill/>
          </a:ln>
        </p:spPr>
      </p:pic>
      <p:pic>
        <p:nvPicPr>
          <p:cNvPr id="218" name="Google Shape;218;p23"/>
          <p:cNvPicPr preferRelativeResize="0"/>
          <p:nvPr/>
        </p:nvPicPr>
        <p:blipFill>
          <a:blip r:embed="rId9">
            <a:alphaModFix/>
          </a:blip>
          <a:stretch>
            <a:fillRect/>
          </a:stretch>
        </p:blipFill>
        <p:spPr>
          <a:xfrm>
            <a:off x="7379716" y="3229165"/>
            <a:ext cx="745859" cy="745866"/>
          </a:xfrm>
          <a:prstGeom prst="rect">
            <a:avLst/>
          </a:prstGeom>
          <a:noFill/>
          <a:ln>
            <a:noFill/>
          </a:ln>
        </p:spPr>
      </p:pic>
      <p:sp>
        <p:nvSpPr>
          <p:cNvPr id="219" name="Google Shape;219;p23"/>
          <p:cNvSpPr txBox="1"/>
          <p:nvPr/>
        </p:nvSpPr>
        <p:spPr>
          <a:xfrm>
            <a:off x="1686938" y="4207087"/>
            <a:ext cx="1573800" cy="35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ko" sz="1300">
                <a:solidFill>
                  <a:srgbClr val="E16347"/>
                </a:solidFill>
                <a:latin typeface="Lato"/>
                <a:ea typeface="Lato"/>
                <a:cs typeface="Lato"/>
                <a:sym typeface="Lato"/>
              </a:rPr>
              <a:t>일정 기능 지원</a:t>
            </a:r>
            <a:endParaRPr b="1">
              <a:solidFill>
                <a:srgbClr val="E16347"/>
              </a:solidFill>
              <a:latin typeface="Lato"/>
              <a:ea typeface="Lato"/>
              <a:cs typeface="Lato"/>
              <a:sym typeface="Lato"/>
            </a:endParaRPr>
          </a:p>
        </p:txBody>
      </p:sp>
      <p:sp>
        <p:nvSpPr>
          <p:cNvPr id="220" name="Google Shape;220;p23"/>
          <p:cNvSpPr txBox="1"/>
          <p:nvPr/>
        </p:nvSpPr>
        <p:spPr>
          <a:xfrm>
            <a:off x="6389700" y="4558987"/>
            <a:ext cx="1573800" cy="35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ko" sz="1300">
                <a:solidFill>
                  <a:srgbClr val="E16347"/>
                </a:solidFill>
                <a:latin typeface="Lato"/>
                <a:ea typeface="Lato"/>
                <a:cs typeface="Lato"/>
                <a:sym typeface="Lato"/>
              </a:rPr>
              <a:t>미디어 기능 지원</a:t>
            </a:r>
            <a:endParaRPr b="1">
              <a:solidFill>
                <a:srgbClr val="E16347"/>
              </a:solidFill>
              <a:latin typeface="Lato"/>
              <a:ea typeface="Lato"/>
              <a:cs typeface="Lato"/>
              <a:sym typeface="Lato"/>
            </a:endParaRPr>
          </a:p>
        </p:txBody>
      </p:sp>
      <p:sp>
        <p:nvSpPr>
          <p:cNvPr id="221" name="Google Shape;221;p23"/>
          <p:cNvSpPr txBox="1"/>
          <p:nvPr/>
        </p:nvSpPr>
        <p:spPr>
          <a:xfrm>
            <a:off x="4285288" y="3976337"/>
            <a:ext cx="1573800" cy="35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ko" sz="1300">
                <a:solidFill>
                  <a:srgbClr val="E16347"/>
                </a:solidFill>
                <a:latin typeface="Lato"/>
                <a:ea typeface="Lato"/>
                <a:cs typeface="Lato"/>
                <a:sym typeface="Lato"/>
              </a:rPr>
              <a:t>동일한 서비스 지원</a:t>
            </a:r>
            <a:endParaRPr b="1">
              <a:solidFill>
                <a:srgbClr val="E16347"/>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3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3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3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3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cxnSp>
        <p:nvCxnSpPr>
          <p:cNvPr id="226" name="Google Shape;226;p24"/>
          <p:cNvCxnSpPr/>
          <p:nvPr/>
        </p:nvCxnSpPr>
        <p:spPr>
          <a:xfrm>
            <a:off x="3260751" y="2918351"/>
            <a:ext cx="3396600" cy="0"/>
          </a:xfrm>
          <a:prstGeom prst="straightConnector1">
            <a:avLst/>
          </a:prstGeom>
          <a:noFill/>
          <a:ln cap="flat" cmpd="sng" w="114300">
            <a:solidFill>
              <a:srgbClr val="E7E3E6"/>
            </a:solidFill>
            <a:prstDash val="solid"/>
            <a:round/>
            <a:headEnd len="med" w="med" type="none"/>
            <a:tailEnd len="med" w="med" type="none"/>
          </a:ln>
        </p:spPr>
      </p:cxnSp>
      <p:sp>
        <p:nvSpPr>
          <p:cNvPr id="227" name="Google Shape;227;p24"/>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000000"/>
                </a:solidFill>
              </a:rPr>
              <a:t>시스템 요구 분석</a:t>
            </a:r>
            <a:endParaRPr/>
          </a:p>
        </p:txBody>
      </p:sp>
      <p:pic>
        <p:nvPicPr>
          <p:cNvPr id="228" name="Google Shape;228;p24"/>
          <p:cNvPicPr preferRelativeResize="0"/>
          <p:nvPr/>
        </p:nvPicPr>
        <p:blipFill rotWithShape="1">
          <a:blip r:embed="rId3">
            <a:alphaModFix/>
          </a:blip>
          <a:srcRect b="0" l="24940" r="26518" t="0"/>
          <a:stretch/>
        </p:blipFill>
        <p:spPr>
          <a:xfrm>
            <a:off x="6485299" y="1710587"/>
            <a:ext cx="1382620" cy="2848401"/>
          </a:xfrm>
          <a:prstGeom prst="rect">
            <a:avLst/>
          </a:prstGeom>
          <a:noFill/>
          <a:ln>
            <a:noFill/>
          </a:ln>
        </p:spPr>
      </p:pic>
      <p:pic>
        <p:nvPicPr>
          <p:cNvPr id="229" name="Google Shape;229;p24"/>
          <p:cNvPicPr preferRelativeResize="0"/>
          <p:nvPr/>
        </p:nvPicPr>
        <p:blipFill>
          <a:blip r:embed="rId4">
            <a:alphaModFix/>
          </a:blip>
          <a:stretch>
            <a:fillRect/>
          </a:stretch>
        </p:blipFill>
        <p:spPr>
          <a:xfrm>
            <a:off x="1288600" y="1949541"/>
            <a:ext cx="2370472" cy="2370492"/>
          </a:xfrm>
          <a:prstGeom prst="rect">
            <a:avLst/>
          </a:prstGeom>
          <a:noFill/>
          <a:ln>
            <a:noFill/>
          </a:ln>
        </p:spPr>
      </p:pic>
      <p:pic>
        <p:nvPicPr>
          <p:cNvPr id="230" name="Google Shape;230;p24"/>
          <p:cNvPicPr preferRelativeResize="0"/>
          <p:nvPr/>
        </p:nvPicPr>
        <p:blipFill>
          <a:blip r:embed="rId5">
            <a:alphaModFix/>
          </a:blip>
          <a:stretch>
            <a:fillRect/>
          </a:stretch>
        </p:blipFill>
        <p:spPr>
          <a:xfrm>
            <a:off x="4230626" y="2293231"/>
            <a:ext cx="1683119" cy="1683110"/>
          </a:xfrm>
          <a:prstGeom prst="rect">
            <a:avLst/>
          </a:prstGeom>
          <a:noFill/>
          <a:ln>
            <a:noFill/>
          </a:ln>
        </p:spPr>
      </p:pic>
      <p:sp>
        <p:nvSpPr>
          <p:cNvPr id="231" name="Google Shape;231;p24"/>
          <p:cNvSpPr txBox="1"/>
          <p:nvPr/>
        </p:nvSpPr>
        <p:spPr>
          <a:xfrm>
            <a:off x="4285270" y="2595357"/>
            <a:ext cx="1573800" cy="74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600">
                <a:solidFill>
                  <a:srgbClr val="E16347"/>
                </a:solidFill>
                <a:latin typeface="Lato"/>
                <a:ea typeface="Lato"/>
                <a:cs typeface="Lato"/>
                <a:sym typeface="Lato"/>
              </a:rPr>
              <a:t>Server</a:t>
            </a:r>
            <a:endParaRPr b="1" sz="1600">
              <a:solidFill>
                <a:srgbClr val="E16347"/>
              </a:solidFill>
              <a:latin typeface="Lato"/>
              <a:ea typeface="Lato"/>
              <a:cs typeface="Lato"/>
              <a:sym typeface="Lato"/>
            </a:endParaRPr>
          </a:p>
        </p:txBody>
      </p:sp>
      <p:cxnSp>
        <p:nvCxnSpPr>
          <p:cNvPr id="232" name="Google Shape;232;p24"/>
          <p:cNvCxnSpPr/>
          <p:nvPr/>
        </p:nvCxnSpPr>
        <p:spPr>
          <a:xfrm>
            <a:off x="3726972" y="2918349"/>
            <a:ext cx="435600" cy="0"/>
          </a:xfrm>
          <a:prstGeom prst="straightConnector1">
            <a:avLst/>
          </a:prstGeom>
          <a:noFill/>
          <a:ln cap="flat" cmpd="sng" w="114300">
            <a:solidFill>
              <a:srgbClr val="E7E3E6"/>
            </a:solidFill>
            <a:prstDash val="solid"/>
            <a:round/>
            <a:headEnd len="med" w="med" type="none"/>
            <a:tailEnd len="med" w="med" type="none"/>
          </a:ln>
        </p:spPr>
      </p:cxnSp>
      <p:cxnSp>
        <p:nvCxnSpPr>
          <p:cNvPr id="233" name="Google Shape;233;p24"/>
          <p:cNvCxnSpPr/>
          <p:nvPr/>
        </p:nvCxnSpPr>
        <p:spPr>
          <a:xfrm>
            <a:off x="5981658" y="2918349"/>
            <a:ext cx="435600" cy="0"/>
          </a:xfrm>
          <a:prstGeom prst="straightConnector1">
            <a:avLst/>
          </a:prstGeom>
          <a:noFill/>
          <a:ln cap="flat" cmpd="sng" w="114300">
            <a:solidFill>
              <a:srgbClr val="E7E3E6"/>
            </a:solidFill>
            <a:prstDash val="solid"/>
            <a:round/>
            <a:headEnd len="med" w="med" type="none"/>
            <a:tailEnd len="med" w="med" type="none"/>
          </a:ln>
        </p:spPr>
      </p:cxnSp>
      <p:sp>
        <p:nvSpPr>
          <p:cNvPr id="234" name="Google Shape;234;p24"/>
          <p:cNvSpPr txBox="1"/>
          <p:nvPr/>
        </p:nvSpPr>
        <p:spPr>
          <a:xfrm>
            <a:off x="1686938" y="4207087"/>
            <a:ext cx="1573800" cy="35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ko" sz="1300">
                <a:solidFill>
                  <a:srgbClr val="E16347"/>
                </a:solidFill>
                <a:latin typeface="Lato"/>
                <a:ea typeface="Lato"/>
                <a:cs typeface="Lato"/>
                <a:sym typeface="Lato"/>
              </a:rPr>
              <a:t>타임라인 지원</a:t>
            </a:r>
            <a:endParaRPr b="1" sz="1300">
              <a:solidFill>
                <a:srgbClr val="E16347"/>
              </a:solidFill>
              <a:latin typeface="Lato"/>
              <a:ea typeface="Lato"/>
              <a:cs typeface="Lato"/>
              <a:sym typeface="Lato"/>
            </a:endParaRPr>
          </a:p>
        </p:txBody>
      </p:sp>
      <p:sp>
        <p:nvSpPr>
          <p:cNvPr id="235" name="Google Shape;235;p24"/>
          <p:cNvSpPr txBox="1"/>
          <p:nvPr/>
        </p:nvSpPr>
        <p:spPr>
          <a:xfrm>
            <a:off x="6389700" y="4558987"/>
            <a:ext cx="1573800" cy="35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ko" sz="1300">
                <a:solidFill>
                  <a:srgbClr val="E16347"/>
                </a:solidFill>
                <a:latin typeface="Lato"/>
                <a:ea typeface="Lato"/>
                <a:cs typeface="Lato"/>
                <a:sym typeface="Lato"/>
              </a:rPr>
              <a:t>공개범위 설정</a:t>
            </a:r>
            <a:endParaRPr b="1">
              <a:solidFill>
                <a:srgbClr val="E16347"/>
              </a:solidFill>
              <a:latin typeface="Lato"/>
              <a:ea typeface="Lato"/>
              <a:cs typeface="Lato"/>
              <a:sym typeface="Lato"/>
            </a:endParaRPr>
          </a:p>
        </p:txBody>
      </p:sp>
      <p:sp>
        <p:nvSpPr>
          <p:cNvPr id="236" name="Google Shape;236;p24"/>
          <p:cNvSpPr txBox="1"/>
          <p:nvPr/>
        </p:nvSpPr>
        <p:spPr>
          <a:xfrm>
            <a:off x="4162577" y="4207087"/>
            <a:ext cx="1819200" cy="35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ko" sz="1300">
                <a:solidFill>
                  <a:srgbClr val="E16347"/>
                </a:solidFill>
                <a:latin typeface="Lato"/>
                <a:ea typeface="Lato"/>
                <a:cs typeface="Lato"/>
                <a:sym typeface="Lato"/>
              </a:rPr>
              <a:t>실시간 채팅과 알림 지원</a:t>
            </a:r>
            <a:endParaRPr b="1">
              <a:solidFill>
                <a:srgbClr val="E16347"/>
              </a:solidFill>
              <a:latin typeface="Lato"/>
              <a:ea typeface="Lato"/>
              <a:cs typeface="Lato"/>
              <a:sym typeface="Lato"/>
            </a:endParaRPr>
          </a:p>
        </p:txBody>
      </p:sp>
      <p:pic>
        <p:nvPicPr>
          <p:cNvPr id="237" name="Google Shape;237;p24"/>
          <p:cNvPicPr preferRelativeResize="0"/>
          <p:nvPr/>
        </p:nvPicPr>
        <p:blipFill>
          <a:blip r:embed="rId6">
            <a:alphaModFix/>
          </a:blip>
          <a:stretch>
            <a:fillRect/>
          </a:stretch>
        </p:blipFill>
        <p:spPr>
          <a:xfrm>
            <a:off x="1934688" y="2345546"/>
            <a:ext cx="1078300" cy="1078325"/>
          </a:xfrm>
          <a:prstGeom prst="rect">
            <a:avLst/>
          </a:prstGeom>
          <a:noFill/>
          <a:ln>
            <a:noFill/>
          </a:ln>
        </p:spPr>
      </p:pic>
      <p:grpSp>
        <p:nvGrpSpPr>
          <p:cNvPr id="238" name="Google Shape;238;p24"/>
          <p:cNvGrpSpPr/>
          <p:nvPr/>
        </p:nvGrpSpPr>
        <p:grpSpPr>
          <a:xfrm>
            <a:off x="6496368" y="1926290"/>
            <a:ext cx="1375280" cy="2083925"/>
            <a:chOff x="6571725" y="1759732"/>
            <a:chExt cx="1449800" cy="2196842"/>
          </a:xfrm>
        </p:grpSpPr>
        <p:pic>
          <p:nvPicPr>
            <p:cNvPr id="239" name="Google Shape;239;p24"/>
            <p:cNvPicPr preferRelativeResize="0"/>
            <p:nvPr/>
          </p:nvPicPr>
          <p:blipFill>
            <a:blip r:embed="rId7">
              <a:alphaModFix/>
            </a:blip>
            <a:stretch>
              <a:fillRect/>
            </a:stretch>
          </p:blipFill>
          <p:spPr>
            <a:xfrm>
              <a:off x="6823523" y="3010425"/>
              <a:ext cx="946150" cy="946150"/>
            </a:xfrm>
            <a:prstGeom prst="rect">
              <a:avLst/>
            </a:prstGeom>
            <a:noFill/>
            <a:ln>
              <a:noFill/>
            </a:ln>
          </p:spPr>
        </p:pic>
        <p:pic>
          <p:nvPicPr>
            <p:cNvPr id="240" name="Google Shape;240;p24"/>
            <p:cNvPicPr preferRelativeResize="0"/>
            <p:nvPr/>
          </p:nvPicPr>
          <p:blipFill>
            <a:blip r:embed="rId8">
              <a:alphaModFix/>
            </a:blip>
            <a:stretch>
              <a:fillRect/>
            </a:stretch>
          </p:blipFill>
          <p:spPr>
            <a:xfrm>
              <a:off x="6571725" y="1759732"/>
              <a:ext cx="1449800" cy="1449800"/>
            </a:xfrm>
            <a:prstGeom prst="rect">
              <a:avLst/>
            </a:prstGeom>
            <a:noFill/>
            <a:ln>
              <a:noFill/>
            </a:ln>
          </p:spPr>
        </p:pic>
      </p:grpSp>
      <p:grpSp>
        <p:nvGrpSpPr>
          <p:cNvPr id="241" name="Google Shape;241;p24"/>
          <p:cNvGrpSpPr/>
          <p:nvPr/>
        </p:nvGrpSpPr>
        <p:grpSpPr>
          <a:xfrm>
            <a:off x="3362025" y="1823918"/>
            <a:ext cx="2997300" cy="2275200"/>
            <a:chOff x="3362025" y="1846330"/>
            <a:chExt cx="2997300" cy="2275200"/>
          </a:xfrm>
        </p:grpSpPr>
        <p:sp>
          <p:nvSpPr>
            <p:cNvPr id="242" name="Google Shape;242;p24"/>
            <p:cNvSpPr/>
            <p:nvPr/>
          </p:nvSpPr>
          <p:spPr>
            <a:xfrm>
              <a:off x="3362025" y="1846330"/>
              <a:ext cx="2997300" cy="295800"/>
            </a:xfrm>
            <a:prstGeom prst="bentArrow">
              <a:avLst>
                <a:gd fmla="val 23035" name="adj1"/>
                <a:gd fmla="val 25000" name="adj2"/>
                <a:gd fmla="val 50000" name="adj3"/>
                <a:gd fmla="val 86517" name="adj4"/>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4"/>
            <p:cNvSpPr/>
            <p:nvPr/>
          </p:nvSpPr>
          <p:spPr>
            <a:xfrm rot="-5400000">
              <a:off x="4722116" y="2516830"/>
              <a:ext cx="277200" cy="2932200"/>
            </a:xfrm>
            <a:prstGeom prst="bentArrow">
              <a:avLst>
                <a:gd fmla="val 23035" name="adj1"/>
                <a:gd fmla="val 25000" name="adj2"/>
                <a:gd fmla="val 50000" name="adj3"/>
                <a:gd fmla="val 50000" name="adj4"/>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24"/>
            <p:cNvPicPr preferRelativeResize="0"/>
            <p:nvPr/>
          </p:nvPicPr>
          <p:blipFill>
            <a:blip r:embed="rId9">
              <a:alphaModFix/>
            </a:blip>
            <a:stretch>
              <a:fillRect/>
            </a:stretch>
          </p:blipFill>
          <p:spPr>
            <a:xfrm>
              <a:off x="4006344" y="1960083"/>
              <a:ext cx="2066312" cy="2066308"/>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5"/>
          <p:cNvSpPr txBox="1"/>
          <p:nvPr>
            <p:ph idx="1" type="body"/>
          </p:nvPr>
        </p:nvSpPr>
        <p:spPr>
          <a:xfrm>
            <a:off x="5536112" y="3463569"/>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100"/>
              <a:t>Back-end framework</a:t>
            </a:r>
            <a:endParaRPr sz="1100"/>
          </a:p>
          <a:p>
            <a:pPr indent="0" lvl="0" marL="0" rtl="0" algn="l">
              <a:spcBef>
                <a:spcPts val="1600"/>
              </a:spcBef>
              <a:spcAft>
                <a:spcPts val="0"/>
              </a:spcAft>
              <a:buNone/>
            </a:pPr>
            <a:r>
              <a:rPr b="1" lang="ko" sz="1400">
                <a:solidFill>
                  <a:srgbClr val="E16347"/>
                </a:solidFill>
              </a:rPr>
              <a:t>SpringBoot</a:t>
            </a:r>
            <a:endParaRPr sz="1400"/>
          </a:p>
          <a:p>
            <a:pPr indent="0" lvl="0" marL="0" rtl="0" algn="l">
              <a:spcBef>
                <a:spcPts val="1600"/>
              </a:spcBef>
              <a:spcAft>
                <a:spcPts val="1600"/>
              </a:spcAft>
              <a:buNone/>
            </a:pPr>
            <a:r>
              <a:t/>
            </a:r>
            <a:endParaRPr sz="1100"/>
          </a:p>
        </p:txBody>
      </p:sp>
      <p:sp>
        <p:nvSpPr>
          <p:cNvPr id="250" name="Google Shape;250;p25"/>
          <p:cNvSpPr txBox="1"/>
          <p:nvPr>
            <p:ph idx="1" type="body"/>
          </p:nvPr>
        </p:nvSpPr>
        <p:spPr>
          <a:xfrm>
            <a:off x="1771600" y="3463569"/>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100"/>
              <a:t>Back-end Language</a:t>
            </a:r>
            <a:endParaRPr sz="1100"/>
          </a:p>
          <a:p>
            <a:pPr indent="0" lvl="0" marL="0" rtl="0" algn="l">
              <a:spcBef>
                <a:spcPts val="1600"/>
              </a:spcBef>
              <a:spcAft>
                <a:spcPts val="1600"/>
              </a:spcAft>
              <a:buNone/>
            </a:pPr>
            <a:r>
              <a:rPr b="1" lang="ko" sz="1400">
                <a:solidFill>
                  <a:srgbClr val="E16347"/>
                </a:solidFill>
              </a:rPr>
              <a:t>Java</a:t>
            </a:r>
            <a:endParaRPr sz="1400"/>
          </a:p>
        </p:txBody>
      </p:sp>
      <p:pic>
        <p:nvPicPr>
          <p:cNvPr id="251" name="Google Shape;251;p25"/>
          <p:cNvPicPr preferRelativeResize="0"/>
          <p:nvPr/>
        </p:nvPicPr>
        <p:blipFill>
          <a:blip r:embed="rId3">
            <a:alphaModFix/>
          </a:blip>
          <a:stretch>
            <a:fillRect/>
          </a:stretch>
        </p:blipFill>
        <p:spPr>
          <a:xfrm>
            <a:off x="7649012" y="3517619"/>
            <a:ext cx="720000" cy="720000"/>
          </a:xfrm>
          <a:prstGeom prst="rect">
            <a:avLst/>
          </a:prstGeom>
          <a:noFill/>
          <a:ln>
            <a:noFill/>
          </a:ln>
        </p:spPr>
      </p:pic>
      <p:sp>
        <p:nvSpPr>
          <p:cNvPr id="252" name="Google Shape;252;p25"/>
          <p:cNvSpPr/>
          <p:nvPr/>
        </p:nvSpPr>
        <p:spPr>
          <a:xfrm>
            <a:off x="5295100" y="3571469"/>
            <a:ext cx="200700" cy="2007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FFFFF"/>
              </a:solidFill>
            </a:endParaRPr>
          </a:p>
        </p:txBody>
      </p:sp>
      <p:pic>
        <p:nvPicPr>
          <p:cNvPr id="253" name="Google Shape;253;p25"/>
          <p:cNvPicPr preferRelativeResize="0"/>
          <p:nvPr/>
        </p:nvPicPr>
        <p:blipFill rotWithShape="1">
          <a:blip r:embed="rId4">
            <a:alphaModFix/>
          </a:blip>
          <a:srcRect b="28505" l="0" r="0" t="0"/>
          <a:stretch/>
        </p:blipFill>
        <p:spPr>
          <a:xfrm>
            <a:off x="3650025" y="3517619"/>
            <a:ext cx="719975" cy="943724"/>
          </a:xfrm>
          <a:prstGeom prst="rect">
            <a:avLst/>
          </a:prstGeom>
          <a:noFill/>
          <a:ln>
            <a:noFill/>
          </a:ln>
        </p:spPr>
      </p:pic>
      <p:sp>
        <p:nvSpPr>
          <p:cNvPr id="254" name="Google Shape;254;p25"/>
          <p:cNvSpPr/>
          <p:nvPr/>
        </p:nvSpPr>
        <p:spPr>
          <a:xfrm>
            <a:off x="1528925" y="3571469"/>
            <a:ext cx="200700" cy="2007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endParaRPr>
          </a:p>
        </p:txBody>
      </p:sp>
      <p:sp>
        <p:nvSpPr>
          <p:cNvPr id="255" name="Google Shape;255;p25"/>
          <p:cNvSpPr txBox="1"/>
          <p:nvPr>
            <p:ph idx="1" type="body"/>
          </p:nvPr>
        </p:nvSpPr>
        <p:spPr>
          <a:xfrm>
            <a:off x="1771491" y="207028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100"/>
              <a:t>Front-end Language</a:t>
            </a:r>
            <a:endParaRPr sz="1100"/>
          </a:p>
          <a:p>
            <a:pPr indent="0" lvl="0" marL="0" rtl="0" algn="l">
              <a:spcBef>
                <a:spcPts val="1600"/>
              </a:spcBef>
              <a:spcAft>
                <a:spcPts val="1600"/>
              </a:spcAft>
              <a:buNone/>
            </a:pPr>
            <a:r>
              <a:rPr b="1" lang="ko" sz="1400">
                <a:solidFill>
                  <a:srgbClr val="E16347"/>
                </a:solidFill>
              </a:rPr>
              <a:t>HTML / CSS</a:t>
            </a:r>
            <a:br>
              <a:rPr b="1" lang="ko" sz="1400">
                <a:solidFill>
                  <a:srgbClr val="E16347"/>
                </a:solidFill>
              </a:rPr>
            </a:br>
            <a:r>
              <a:rPr b="1" lang="ko" sz="1400">
                <a:solidFill>
                  <a:srgbClr val="E16347"/>
                </a:solidFill>
              </a:rPr>
              <a:t>JavaScript</a:t>
            </a:r>
            <a:endParaRPr sz="1400"/>
          </a:p>
        </p:txBody>
      </p:sp>
      <p:pic>
        <p:nvPicPr>
          <p:cNvPr id="256" name="Google Shape;256;p25"/>
          <p:cNvPicPr preferRelativeResize="0"/>
          <p:nvPr/>
        </p:nvPicPr>
        <p:blipFill>
          <a:blip r:embed="rId5">
            <a:alphaModFix/>
          </a:blip>
          <a:stretch>
            <a:fillRect/>
          </a:stretch>
        </p:blipFill>
        <p:spPr>
          <a:xfrm>
            <a:off x="3415644" y="1931035"/>
            <a:ext cx="1188747" cy="1330300"/>
          </a:xfrm>
          <a:prstGeom prst="rect">
            <a:avLst/>
          </a:prstGeom>
          <a:noFill/>
          <a:ln>
            <a:noFill/>
          </a:ln>
        </p:spPr>
      </p:pic>
      <p:sp>
        <p:nvSpPr>
          <p:cNvPr id="257" name="Google Shape;257;p25"/>
          <p:cNvSpPr/>
          <p:nvPr/>
        </p:nvSpPr>
        <p:spPr>
          <a:xfrm>
            <a:off x="1528900" y="2178185"/>
            <a:ext cx="200700" cy="2007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endParaRPr>
          </a:p>
        </p:txBody>
      </p:sp>
      <p:sp>
        <p:nvSpPr>
          <p:cNvPr id="258" name="Google Shape;258;p25"/>
          <p:cNvSpPr/>
          <p:nvPr/>
        </p:nvSpPr>
        <p:spPr>
          <a:xfrm>
            <a:off x="5295101" y="2178185"/>
            <a:ext cx="200700" cy="2007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FFFFF"/>
              </a:solidFill>
            </a:endParaRPr>
          </a:p>
        </p:txBody>
      </p:sp>
      <p:sp>
        <p:nvSpPr>
          <p:cNvPr id="259" name="Google Shape;259;p25"/>
          <p:cNvSpPr txBox="1"/>
          <p:nvPr>
            <p:ph idx="1" type="body"/>
          </p:nvPr>
        </p:nvSpPr>
        <p:spPr>
          <a:xfrm>
            <a:off x="5536112" y="207028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100"/>
              <a:t>Front-end Library &amp; framework</a:t>
            </a:r>
            <a:endParaRPr sz="1100"/>
          </a:p>
          <a:p>
            <a:pPr indent="0" lvl="0" marL="0" rtl="0" algn="l">
              <a:spcBef>
                <a:spcPts val="1600"/>
              </a:spcBef>
              <a:spcAft>
                <a:spcPts val="0"/>
              </a:spcAft>
              <a:buNone/>
            </a:pPr>
            <a:r>
              <a:rPr b="1" lang="ko" sz="1400">
                <a:solidFill>
                  <a:srgbClr val="E16347"/>
                </a:solidFill>
              </a:rPr>
              <a:t>React</a:t>
            </a:r>
            <a:br>
              <a:rPr lang="ko" sz="1400"/>
            </a:br>
            <a:r>
              <a:rPr b="1" lang="ko" sz="1400">
                <a:solidFill>
                  <a:srgbClr val="E16347"/>
                </a:solidFill>
              </a:rPr>
              <a:t>React Native</a:t>
            </a:r>
            <a:endParaRPr sz="1400"/>
          </a:p>
          <a:p>
            <a:pPr indent="0" lvl="0" marL="0" rtl="0" algn="l">
              <a:spcBef>
                <a:spcPts val="1600"/>
              </a:spcBef>
              <a:spcAft>
                <a:spcPts val="1600"/>
              </a:spcAft>
              <a:buNone/>
            </a:pPr>
            <a:r>
              <a:t/>
            </a:r>
            <a:endParaRPr sz="1100"/>
          </a:p>
        </p:txBody>
      </p:sp>
      <p:pic>
        <p:nvPicPr>
          <p:cNvPr id="260" name="Google Shape;260;p25"/>
          <p:cNvPicPr preferRelativeResize="0"/>
          <p:nvPr/>
        </p:nvPicPr>
        <p:blipFill>
          <a:blip r:embed="rId6">
            <a:alphaModFix/>
          </a:blip>
          <a:stretch>
            <a:fillRect/>
          </a:stretch>
        </p:blipFill>
        <p:spPr>
          <a:xfrm>
            <a:off x="7379006" y="2148885"/>
            <a:ext cx="1260000" cy="894600"/>
          </a:xfrm>
          <a:prstGeom prst="rect">
            <a:avLst/>
          </a:prstGeom>
          <a:noFill/>
          <a:ln>
            <a:noFill/>
          </a:ln>
        </p:spPr>
      </p:pic>
      <p:sp>
        <p:nvSpPr>
          <p:cNvPr id="261" name="Google Shape;261;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개발 환경 - 기술 스택</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6"/>
          <p:cNvSpPr txBox="1"/>
          <p:nvPr>
            <p:ph idx="1" type="body"/>
          </p:nvPr>
        </p:nvSpPr>
        <p:spPr>
          <a:xfrm>
            <a:off x="17714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100"/>
              <a:t>Build Tool</a:t>
            </a:r>
            <a:endParaRPr sz="1100"/>
          </a:p>
          <a:p>
            <a:pPr indent="0" lvl="0" marL="0" rtl="0" algn="l">
              <a:spcBef>
                <a:spcPts val="1600"/>
              </a:spcBef>
              <a:spcAft>
                <a:spcPts val="1600"/>
              </a:spcAft>
              <a:buNone/>
            </a:pPr>
            <a:r>
              <a:rPr b="1" lang="ko" sz="1400">
                <a:solidFill>
                  <a:srgbClr val="E16347"/>
                </a:solidFill>
              </a:rPr>
              <a:t>Gradle</a:t>
            </a:r>
            <a:endParaRPr sz="1400"/>
          </a:p>
        </p:txBody>
      </p:sp>
      <p:sp>
        <p:nvSpPr>
          <p:cNvPr id="267" name="Google Shape;267;p26"/>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100"/>
              <a:t>Continuous Integration</a:t>
            </a:r>
            <a:br>
              <a:rPr lang="ko" sz="1100"/>
            </a:br>
            <a:r>
              <a:rPr lang="ko" sz="1100"/>
              <a:t>Service</a:t>
            </a:r>
            <a:endParaRPr sz="1100"/>
          </a:p>
          <a:p>
            <a:pPr indent="0" lvl="0" marL="0" rtl="0" algn="l">
              <a:spcBef>
                <a:spcPts val="1600"/>
              </a:spcBef>
              <a:spcAft>
                <a:spcPts val="0"/>
              </a:spcAft>
              <a:buNone/>
            </a:pPr>
            <a:r>
              <a:rPr b="1" lang="ko" sz="1400">
                <a:solidFill>
                  <a:srgbClr val="E16347"/>
                </a:solidFill>
              </a:rPr>
              <a:t>Travis CI</a:t>
            </a:r>
            <a:endParaRPr sz="1400"/>
          </a:p>
          <a:p>
            <a:pPr indent="0" lvl="0" marL="0" rtl="0" algn="l">
              <a:spcBef>
                <a:spcPts val="1600"/>
              </a:spcBef>
              <a:spcAft>
                <a:spcPts val="1600"/>
              </a:spcAft>
              <a:buNone/>
            </a:pPr>
            <a:r>
              <a:t/>
            </a:r>
            <a:endParaRPr sz="1100"/>
          </a:p>
        </p:txBody>
      </p:sp>
      <p:pic>
        <p:nvPicPr>
          <p:cNvPr id="268" name="Google Shape;268;p26"/>
          <p:cNvPicPr preferRelativeResize="0"/>
          <p:nvPr/>
        </p:nvPicPr>
        <p:blipFill>
          <a:blip r:embed="rId3">
            <a:alphaModFix/>
          </a:blip>
          <a:stretch>
            <a:fillRect/>
          </a:stretch>
        </p:blipFill>
        <p:spPr>
          <a:xfrm>
            <a:off x="3884391" y="2070892"/>
            <a:ext cx="720000" cy="720000"/>
          </a:xfrm>
          <a:prstGeom prst="rect">
            <a:avLst/>
          </a:prstGeom>
          <a:noFill/>
          <a:ln>
            <a:noFill/>
          </a:ln>
        </p:spPr>
      </p:pic>
      <p:pic>
        <p:nvPicPr>
          <p:cNvPr id="269" name="Google Shape;269;p26"/>
          <p:cNvPicPr preferRelativeResize="0"/>
          <p:nvPr/>
        </p:nvPicPr>
        <p:blipFill>
          <a:blip r:embed="rId4">
            <a:alphaModFix/>
          </a:blip>
          <a:stretch>
            <a:fillRect/>
          </a:stretch>
        </p:blipFill>
        <p:spPr>
          <a:xfrm>
            <a:off x="7649000" y="2073764"/>
            <a:ext cx="720000" cy="714251"/>
          </a:xfrm>
          <a:prstGeom prst="rect">
            <a:avLst/>
          </a:prstGeom>
          <a:noFill/>
          <a:ln>
            <a:noFill/>
          </a:ln>
        </p:spPr>
      </p:pic>
      <p:sp>
        <p:nvSpPr>
          <p:cNvPr id="270" name="Google Shape;2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개발 환경 - 기</a:t>
            </a:r>
            <a:r>
              <a:rPr lang="ko"/>
              <a:t>술 스택</a:t>
            </a:r>
            <a:endParaRPr/>
          </a:p>
        </p:txBody>
      </p:sp>
      <p:sp>
        <p:nvSpPr>
          <p:cNvPr id="271" name="Google Shape;271;p26"/>
          <p:cNvSpPr txBox="1"/>
          <p:nvPr>
            <p:ph idx="1" type="body"/>
          </p:nvPr>
        </p:nvSpPr>
        <p:spPr>
          <a:xfrm>
            <a:off x="1771491" y="34603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100"/>
              <a:t>cloud computing platform</a:t>
            </a:r>
            <a:endParaRPr sz="1100"/>
          </a:p>
          <a:p>
            <a:pPr indent="0" lvl="0" marL="0" rtl="0" algn="l">
              <a:spcBef>
                <a:spcPts val="1600"/>
              </a:spcBef>
              <a:spcAft>
                <a:spcPts val="1600"/>
              </a:spcAft>
              <a:buNone/>
            </a:pPr>
            <a:r>
              <a:rPr b="1" lang="ko" sz="1400">
                <a:solidFill>
                  <a:srgbClr val="E16347"/>
                </a:solidFill>
              </a:rPr>
              <a:t>A</a:t>
            </a:r>
            <a:r>
              <a:rPr b="1" lang="ko" sz="1400"/>
              <a:t>mazone </a:t>
            </a:r>
            <a:r>
              <a:rPr b="1" lang="ko" sz="1400">
                <a:solidFill>
                  <a:srgbClr val="E16347"/>
                </a:solidFill>
              </a:rPr>
              <a:t>W</a:t>
            </a:r>
            <a:r>
              <a:rPr b="1" lang="ko" sz="1400"/>
              <a:t>eb </a:t>
            </a:r>
            <a:r>
              <a:rPr b="1" lang="ko" sz="1400">
                <a:solidFill>
                  <a:srgbClr val="E16347"/>
                </a:solidFill>
              </a:rPr>
              <a:t>S</a:t>
            </a:r>
            <a:r>
              <a:rPr b="1" lang="ko" sz="1400"/>
              <a:t>ervice</a:t>
            </a:r>
            <a:endParaRPr b="1" sz="1400">
              <a:solidFill>
                <a:srgbClr val="E16347"/>
              </a:solidFill>
            </a:endParaRPr>
          </a:p>
        </p:txBody>
      </p:sp>
      <p:sp>
        <p:nvSpPr>
          <p:cNvPr id="272" name="Google Shape;272;p26"/>
          <p:cNvSpPr txBox="1"/>
          <p:nvPr>
            <p:ph idx="1" type="body"/>
          </p:nvPr>
        </p:nvSpPr>
        <p:spPr>
          <a:xfrm>
            <a:off x="5536112" y="34603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100"/>
              <a:t>DataBase</a:t>
            </a:r>
            <a:endParaRPr sz="1100"/>
          </a:p>
          <a:p>
            <a:pPr indent="0" lvl="0" marL="0" rtl="0" algn="l">
              <a:spcBef>
                <a:spcPts val="1600"/>
              </a:spcBef>
              <a:spcAft>
                <a:spcPts val="1600"/>
              </a:spcAft>
              <a:buNone/>
            </a:pPr>
            <a:r>
              <a:rPr b="1" lang="ko" sz="1400">
                <a:solidFill>
                  <a:srgbClr val="E16347"/>
                </a:solidFill>
              </a:rPr>
              <a:t>MySQL</a:t>
            </a:r>
            <a:endParaRPr sz="1100"/>
          </a:p>
        </p:txBody>
      </p:sp>
      <p:pic>
        <p:nvPicPr>
          <p:cNvPr id="273" name="Google Shape;273;p26"/>
          <p:cNvPicPr preferRelativeResize="0"/>
          <p:nvPr/>
        </p:nvPicPr>
        <p:blipFill>
          <a:blip r:embed="rId5">
            <a:alphaModFix/>
          </a:blip>
          <a:stretch>
            <a:fillRect/>
          </a:stretch>
        </p:blipFill>
        <p:spPr>
          <a:xfrm>
            <a:off x="7649012" y="3497888"/>
            <a:ext cx="720000" cy="708000"/>
          </a:xfrm>
          <a:prstGeom prst="rect">
            <a:avLst/>
          </a:prstGeom>
          <a:noFill/>
          <a:ln>
            <a:noFill/>
          </a:ln>
        </p:spPr>
      </p:pic>
      <p:pic>
        <p:nvPicPr>
          <p:cNvPr id="274" name="Google Shape;274;p26"/>
          <p:cNvPicPr preferRelativeResize="0"/>
          <p:nvPr/>
        </p:nvPicPr>
        <p:blipFill>
          <a:blip r:embed="rId6">
            <a:alphaModFix/>
          </a:blip>
          <a:stretch>
            <a:fillRect/>
          </a:stretch>
        </p:blipFill>
        <p:spPr>
          <a:xfrm>
            <a:off x="3884391" y="3635888"/>
            <a:ext cx="720000" cy="432000"/>
          </a:xfrm>
          <a:prstGeom prst="rect">
            <a:avLst/>
          </a:prstGeom>
          <a:noFill/>
          <a:ln>
            <a:noFill/>
          </a:ln>
        </p:spPr>
      </p:pic>
      <p:sp>
        <p:nvSpPr>
          <p:cNvPr id="275" name="Google Shape;275;p26"/>
          <p:cNvSpPr/>
          <p:nvPr/>
        </p:nvSpPr>
        <p:spPr>
          <a:xfrm>
            <a:off x="1528900" y="3568200"/>
            <a:ext cx="200700" cy="2007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endParaRPr>
          </a:p>
        </p:txBody>
      </p:sp>
      <p:sp>
        <p:nvSpPr>
          <p:cNvPr id="276" name="Google Shape;276;p26"/>
          <p:cNvSpPr/>
          <p:nvPr/>
        </p:nvSpPr>
        <p:spPr>
          <a:xfrm>
            <a:off x="5295101" y="3568200"/>
            <a:ext cx="200700" cy="2007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FFFFF"/>
              </a:solidFill>
            </a:endParaRPr>
          </a:p>
        </p:txBody>
      </p:sp>
      <p:sp>
        <p:nvSpPr>
          <p:cNvPr id="277" name="Google Shape;277;p26"/>
          <p:cNvSpPr/>
          <p:nvPr/>
        </p:nvSpPr>
        <p:spPr>
          <a:xfrm>
            <a:off x="5295100" y="2181675"/>
            <a:ext cx="200700" cy="2007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FFFFF"/>
              </a:solidFill>
            </a:endParaRPr>
          </a:p>
        </p:txBody>
      </p:sp>
      <p:sp>
        <p:nvSpPr>
          <p:cNvPr id="278" name="Google Shape;278;p26"/>
          <p:cNvSpPr/>
          <p:nvPr/>
        </p:nvSpPr>
        <p:spPr>
          <a:xfrm>
            <a:off x="1528925" y="2181675"/>
            <a:ext cx="200700" cy="2007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